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TT Milks Casual Script One" charset="1" panose="02000506020000020003"/>
      <p:regular r:id="rId22"/>
    </p:embeddedFont>
    <p:embeddedFont>
      <p:font typeface="Sniglet" charset="1" panose="04070505030100020000"/>
      <p:regular r:id="rId23"/>
    </p:embeddedFont>
    <p:embeddedFont>
      <p:font typeface="Bricolage Grotesque" charset="1" panose="020B0605040402000204"/>
      <p:regular r:id="rId24"/>
    </p:embeddedFont>
    <p:embeddedFont>
      <p:font typeface="Canva Sans" charset="1" panose="020B0503030501040103"/>
      <p:regular r:id="rId25"/>
    </p:embeddedFont>
    <p:embeddedFont>
      <p:font typeface="Heading Now 71-78 Bold" charset="1" panose="00000000000000000000"/>
      <p:regular r:id="rId26"/>
    </p:embeddedFont>
    <p:embeddedFont>
      <p:font typeface="Bricolage Grotesque Bold" charset="1" panose="020B0605040402000204"/>
      <p:regular r:id="rId27"/>
    </p:embeddedFont>
    <p:embeddedFont>
      <p:font typeface="Heading Now 71-78" charset="1" panose="00000000000000000000"/>
      <p:regular r:id="rId28"/>
    </p:embeddedFont>
    <p:embeddedFont>
      <p:font typeface="Shrikhand" charset="1" panose="02000000000000000000"/>
      <p:regular r:id="rId29"/>
    </p:embeddedFont>
    <p:embeddedFont>
      <p:font typeface="Glacial Indifference" charset="1" panose="000000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jpeg>
</file>

<file path=ppt/media/image37.jpeg>
</file>

<file path=ppt/media/image38.png>
</file>

<file path=ppt/media/image39.svg>
</file>

<file path=ppt/media/image4.png>
</file>

<file path=ppt/media/image40.png>
</file>

<file path=ppt/media/image41.svg>
</file>

<file path=ppt/media/image42.png>
</file>

<file path=ppt/media/image43.sv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 Id="rId6" Target="../media/image34.png" Type="http://schemas.openxmlformats.org/officeDocument/2006/relationships/image"/><Relationship Id="rId7" Target="../media/image3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jpeg" Type="http://schemas.openxmlformats.org/officeDocument/2006/relationships/image"/><Relationship Id="rId3" Target="../media/image37.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 Id="rId3" Target="../media/image41.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2.png" Type="http://schemas.openxmlformats.org/officeDocument/2006/relationships/image"/><Relationship Id="rId7" Target="../media/image4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 Id="rId3" Target="../media/image41.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0.png" Type="http://schemas.openxmlformats.org/officeDocument/2006/relationships/image"/><Relationship Id="rId7" Target="../media/image4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jpe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 Id="rId4" Target="../media/image28.png" Type="http://schemas.openxmlformats.org/officeDocument/2006/relationships/image"/><Relationship Id="rId5" Target="../media/image2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444"/>
            </a:stretch>
          </a:blipFill>
        </p:spPr>
      </p:sp>
      <p:sp>
        <p:nvSpPr>
          <p:cNvPr name="Freeform 3" id="3"/>
          <p:cNvSpPr/>
          <p:nvPr/>
        </p:nvSpPr>
        <p:spPr>
          <a:xfrm flipH="false" flipV="false" rot="1003734">
            <a:off x="-5685155" y="2783803"/>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062677" y="-4748147"/>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014196">
            <a:off x="16831395" y="2776157"/>
            <a:ext cx="7151896" cy="6292901"/>
          </a:xfrm>
          <a:custGeom>
            <a:avLst/>
            <a:gdLst/>
            <a:ahLst/>
            <a:cxnLst/>
            <a:rect r="r" b="b" t="t" l="l"/>
            <a:pathLst>
              <a:path h="6292901" w="7151896">
                <a:moveTo>
                  <a:pt x="0" y="0"/>
                </a:moveTo>
                <a:lnTo>
                  <a:pt x="7151896" y="0"/>
                </a:lnTo>
                <a:lnTo>
                  <a:pt x="7151896" y="6292901"/>
                </a:lnTo>
                <a:lnTo>
                  <a:pt x="0" y="629290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4544802" y="2950322"/>
            <a:ext cx="9198397" cy="2193178"/>
          </a:xfrm>
          <a:prstGeom prst="rect">
            <a:avLst/>
          </a:prstGeom>
        </p:spPr>
        <p:txBody>
          <a:bodyPr anchor="t" rtlCol="false" tIns="0" lIns="0" bIns="0" rIns="0">
            <a:spAutoFit/>
          </a:bodyPr>
          <a:lstStyle/>
          <a:p>
            <a:pPr algn="ctr">
              <a:lnSpc>
                <a:spcPts val="13874"/>
              </a:lnSpc>
            </a:pPr>
            <a:r>
              <a:rPr lang="en-US" sz="13341">
                <a:solidFill>
                  <a:srgbClr val="000000"/>
                </a:solidFill>
                <a:latin typeface="TT Milks Casual Script One"/>
                <a:ea typeface="TT Milks Casual Script One"/>
                <a:cs typeface="TT Milks Casual Script One"/>
                <a:sym typeface="TT Milks Casual Script One"/>
              </a:rPr>
              <a:t>STRAY CARE</a:t>
            </a:r>
          </a:p>
        </p:txBody>
      </p:sp>
      <p:sp>
        <p:nvSpPr>
          <p:cNvPr name="Freeform 7" id="7"/>
          <p:cNvSpPr/>
          <p:nvPr/>
        </p:nvSpPr>
        <p:spPr>
          <a:xfrm flipH="false" flipV="false" rot="0">
            <a:off x="-962829" y="-365724"/>
            <a:ext cx="4025506" cy="3361357"/>
          </a:xfrm>
          <a:custGeom>
            <a:avLst/>
            <a:gdLst/>
            <a:ahLst/>
            <a:cxnLst/>
            <a:rect r="r" b="b" t="t" l="l"/>
            <a:pathLst>
              <a:path h="3361357" w="4025506">
                <a:moveTo>
                  <a:pt x="0" y="0"/>
                </a:moveTo>
                <a:lnTo>
                  <a:pt x="4025506" y="0"/>
                </a:lnTo>
                <a:lnTo>
                  <a:pt x="4025506" y="3361357"/>
                </a:lnTo>
                <a:lnTo>
                  <a:pt x="0" y="336135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9F83BC"/>
        </a:solidFill>
      </p:bgPr>
    </p:bg>
    <p:spTree>
      <p:nvGrpSpPr>
        <p:cNvPr id="1" name=""/>
        <p:cNvGrpSpPr/>
        <p:nvPr/>
      </p:nvGrpSpPr>
      <p:grpSpPr>
        <a:xfrm>
          <a:off x="0" y="0"/>
          <a:ext cx="0" cy="0"/>
          <a:chOff x="0" y="0"/>
          <a:chExt cx="0" cy="0"/>
        </a:xfrm>
      </p:grpSpPr>
      <p:grpSp>
        <p:nvGrpSpPr>
          <p:cNvPr name="Group 2" id="2"/>
          <p:cNvGrpSpPr/>
          <p:nvPr/>
        </p:nvGrpSpPr>
        <p:grpSpPr>
          <a:xfrm rot="0">
            <a:off x="687483" y="794113"/>
            <a:ext cx="16913034" cy="8698774"/>
            <a:chOff x="0" y="0"/>
            <a:chExt cx="4454462" cy="2291035"/>
          </a:xfrm>
        </p:grpSpPr>
        <p:sp>
          <p:nvSpPr>
            <p:cNvPr name="Freeform 3" id="3"/>
            <p:cNvSpPr/>
            <p:nvPr/>
          </p:nvSpPr>
          <p:spPr>
            <a:xfrm flipH="false" flipV="false" rot="0">
              <a:off x="0" y="0"/>
              <a:ext cx="4454462" cy="2291035"/>
            </a:xfrm>
            <a:custGeom>
              <a:avLst/>
              <a:gdLst/>
              <a:ahLst/>
              <a:cxnLst/>
              <a:rect r="r" b="b" t="t" l="l"/>
              <a:pathLst>
                <a:path h="2291035" w="4454462">
                  <a:moveTo>
                    <a:pt x="0" y="0"/>
                  </a:moveTo>
                  <a:lnTo>
                    <a:pt x="4454462" y="0"/>
                  </a:lnTo>
                  <a:lnTo>
                    <a:pt x="4454462" y="2291035"/>
                  </a:lnTo>
                  <a:lnTo>
                    <a:pt x="0" y="2291035"/>
                  </a:lnTo>
                  <a:close/>
                </a:path>
              </a:pathLst>
            </a:custGeom>
            <a:solidFill>
              <a:srgbClr val="EDE9F3"/>
            </a:solidFill>
          </p:spPr>
        </p:sp>
        <p:sp>
          <p:nvSpPr>
            <p:cNvPr name="TextBox 4" id="4"/>
            <p:cNvSpPr txBox="true"/>
            <p:nvPr/>
          </p:nvSpPr>
          <p:spPr>
            <a:xfrm>
              <a:off x="0" y="-76200"/>
              <a:ext cx="4454462" cy="2367235"/>
            </a:xfrm>
            <a:prstGeom prst="rect">
              <a:avLst/>
            </a:prstGeom>
          </p:spPr>
          <p:txBody>
            <a:bodyPr anchor="ctr" rtlCol="false" tIns="50800" lIns="50800" bIns="50800" rIns="50800"/>
            <a:lstStyle/>
            <a:p>
              <a:pPr algn="ctr">
                <a:lnSpc>
                  <a:spcPts val="2399"/>
                </a:lnSpc>
              </a:pPr>
            </a:p>
          </p:txBody>
        </p:sp>
      </p:grpSp>
      <p:sp>
        <p:nvSpPr>
          <p:cNvPr name="Freeform 5" id="5"/>
          <p:cNvSpPr/>
          <p:nvPr/>
        </p:nvSpPr>
        <p:spPr>
          <a:xfrm flipH="false" flipV="false" rot="3491949">
            <a:off x="1577547" y="299161"/>
            <a:ext cx="2486365" cy="3202578"/>
          </a:xfrm>
          <a:custGeom>
            <a:avLst/>
            <a:gdLst/>
            <a:ahLst/>
            <a:cxnLst/>
            <a:rect r="r" b="b" t="t" l="l"/>
            <a:pathLst>
              <a:path h="3202578" w="2486365">
                <a:moveTo>
                  <a:pt x="0" y="0"/>
                </a:moveTo>
                <a:lnTo>
                  <a:pt x="2486365" y="0"/>
                </a:lnTo>
                <a:lnTo>
                  <a:pt x="2486365" y="3202578"/>
                </a:lnTo>
                <a:lnTo>
                  <a:pt x="0" y="32025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4411650">
            <a:off x="773963" y="1708603"/>
            <a:ext cx="1137735" cy="2058401"/>
          </a:xfrm>
          <a:custGeom>
            <a:avLst/>
            <a:gdLst/>
            <a:ahLst/>
            <a:cxnLst/>
            <a:rect r="r" b="b" t="t" l="l"/>
            <a:pathLst>
              <a:path h="2058401" w="1137735">
                <a:moveTo>
                  <a:pt x="0" y="0"/>
                </a:moveTo>
                <a:lnTo>
                  <a:pt x="1137735" y="0"/>
                </a:lnTo>
                <a:lnTo>
                  <a:pt x="1137735" y="2058402"/>
                </a:lnTo>
                <a:lnTo>
                  <a:pt x="0" y="20584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3167409">
            <a:off x="-257048" y="554158"/>
            <a:ext cx="3199758" cy="1844224"/>
          </a:xfrm>
          <a:custGeom>
            <a:avLst/>
            <a:gdLst/>
            <a:ahLst/>
            <a:cxnLst/>
            <a:rect r="r" b="b" t="t" l="l"/>
            <a:pathLst>
              <a:path h="1844224" w="3199758">
                <a:moveTo>
                  <a:pt x="0" y="0"/>
                </a:moveTo>
                <a:lnTo>
                  <a:pt x="3199758" y="0"/>
                </a:lnTo>
                <a:lnTo>
                  <a:pt x="3199758" y="1844224"/>
                </a:lnTo>
                <a:lnTo>
                  <a:pt x="0" y="18442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6836260" y="804440"/>
            <a:ext cx="6226572" cy="1096010"/>
          </a:xfrm>
          <a:prstGeom prst="rect">
            <a:avLst/>
          </a:prstGeom>
        </p:spPr>
        <p:txBody>
          <a:bodyPr anchor="t" rtlCol="false" tIns="0" lIns="0" bIns="0" rIns="0">
            <a:spAutoFit/>
          </a:bodyPr>
          <a:lstStyle/>
          <a:p>
            <a:pPr algn="ctr">
              <a:lnSpc>
                <a:spcPts val="7840"/>
              </a:lnSpc>
            </a:pPr>
            <a:r>
              <a:rPr lang="en-US" sz="5600" b="true">
                <a:solidFill>
                  <a:srgbClr val="000000"/>
                </a:solidFill>
                <a:latin typeface="Heading Now 71-78 Bold"/>
                <a:ea typeface="Heading Now 71-78 Bold"/>
                <a:cs typeface="Heading Now 71-78 Bold"/>
                <a:sym typeface="Heading Now 71-78 Bold"/>
              </a:rPr>
              <a:t>Fe</a:t>
            </a:r>
            <a:r>
              <a:rPr lang="en-US" sz="5600" b="true">
                <a:solidFill>
                  <a:srgbClr val="000000"/>
                </a:solidFill>
                <a:latin typeface="Heading Now 71-78 Bold"/>
                <a:ea typeface="Heading Now 71-78 Bold"/>
                <a:cs typeface="Heading Now 71-78 Bold"/>
                <a:sym typeface="Heading Now 71-78 Bold"/>
              </a:rPr>
              <a:t>atures</a:t>
            </a:r>
          </a:p>
        </p:txBody>
      </p:sp>
      <p:sp>
        <p:nvSpPr>
          <p:cNvPr name="TextBox 9" id="9"/>
          <p:cNvSpPr txBox="true"/>
          <p:nvPr/>
        </p:nvSpPr>
        <p:spPr>
          <a:xfrm rot="0">
            <a:off x="2626154" y="3231890"/>
            <a:ext cx="13435824" cy="5090160"/>
          </a:xfrm>
          <a:prstGeom prst="rect">
            <a:avLst/>
          </a:prstGeom>
        </p:spPr>
        <p:txBody>
          <a:bodyPr anchor="t" rtlCol="false" tIns="0" lIns="0" bIns="0" rIns="0">
            <a:spAutoFit/>
          </a:bodyPr>
          <a:lstStyle/>
          <a:p>
            <a:pPr algn="just" marL="777240" indent="-388620" lvl="1">
              <a:lnSpc>
                <a:spcPts val="5040"/>
              </a:lnSpc>
              <a:buFont typeface="Arial"/>
              <a:buChar char="•"/>
            </a:pPr>
            <a:r>
              <a:rPr lang="en-US" sz="3600">
                <a:solidFill>
                  <a:srgbClr val="000000"/>
                </a:solidFill>
                <a:latin typeface="Bricolage Grotesque"/>
                <a:ea typeface="Bricolage Grotesque"/>
                <a:cs typeface="Bricolage Grotesque"/>
                <a:sym typeface="Bricolage Grotesque"/>
              </a:rPr>
              <a:t>Smart</a:t>
            </a:r>
            <a:r>
              <a:rPr lang="en-US" sz="3600">
                <a:solidFill>
                  <a:srgbClr val="000000"/>
                </a:solidFill>
                <a:latin typeface="Bricolage Grotesque"/>
                <a:ea typeface="Bricolage Grotesque"/>
                <a:cs typeface="Bricolage Grotesque"/>
                <a:sym typeface="Bricolage Grotesque"/>
              </a:rPr>
              <a:t> GPS Tracking &amp; Safe Routes</a:t>
            </a:r>
          </a:p>
          <a:p>
            <a:pPr algn="just" marL="777240" indent="-388620" lvl="1">
              <a:lnSpc>
                <a:spcPts val="5040"/>
              </a:lnSpc>
              <a:buFont typeface="Arial"/>
              <a:buChar char="•"/>
            </a:pPr>
            <a:r>
              <a:rPr lang="en-US" sz="3600">
                <a:solidFill>
                  <a:srgbClr val="000000"/>
                </a:solidFill>
                <a:latin typeface="Bricolage Grotesque"/>
                <a:ea typeface="Bricolage Grotesque"/>
                <a:cs typeface="Bricolage Grotesque"/>
                <a:sym typeface="Bricolage Grotesque"/>
              </a:rPr>
              <a:t>Automated SOS</a:t>
            </a:r>
          </a:p>
          <a:p>
            <a:pPr algn="just" marL="777240" indent="-388620" lvl="1">
              <a:lnSpc>
                <a:spcPts val="5040"/>
              </a:lnSpc>
              <a:buFont typeface="Arial"/>
              <a:buChar char="•"/>
            </a:pPr>
            <a:r>
              <a:rPr lang="en-US" sz="3600">
                <a:solidFill>
                  <a:srgbClr val="000000"/>
                </a:solidFill>
                <a:latin typeface="Bricolage Grotesque"/>
                <a:ea typeface="Bricolage Grotesque"/>
                <a:cs typeface="Bricolage Grotesque"/>
                <a:sym typeface="Bricolage Grotesque"/>
              </a:rPr>
              <a:t>Trusted Safety Circle (‘Sakhis’)</a:t>
            </a:r>
          </a:p>
          <a:p>
            <a:pPr algn="just" marL="777240" indent="-388620" lvl="1">
              <a:lnSpc>
                <a:spcPts val="5040"/>
              </a:lnSpc>
              <a:buFont typeface="Arial"/>
              <a:buChar char="•"/>
            </a:pPr>
            <a:r>
              <a:rPr lang="en-US" sz="3600">
                <a:solidFill>
                  <a:srgbClr val="000000"/>
                </a:solidFill>
                <a:latin typeface="Bricolage Grotesque"/>
                <a:ea typeface="Bricolage Grotesque"/>
                <a:cs typeface="Bricolage Grotesque"/>
                <a:sym typeface="Bricolage Grotesque"/>
              </a:rPr>
              <a:t>Danger Zone Reporting</a:t>
            </a:r>
          </a:p>
          <a:p>
            <a:pPr algn="just" marL="777240" indent="-388620" lvl="1">
              <a:lnSpc>
                <a:spcPts val="5040"/>
              </a:lnSpc>
              <a:buFont typeface="Arial"/>
              <a:buChar char="•"/>
            </a:pPr>
            <a:r>
              <a:rPr lang="en-US" sz="3600">
                <a:solidFill>
                  <a:srgbClr val="000000"/>
                </a:solidFill>
                <a:latin typeface="Bricolage Grotesque"/>
                <a:ea typeface="Bricolage Grotesque"/>
                <a:cs typeface="Bricolage Grotesque"/>
                <a:sym typeface="Bricolage Grotesque"/>
              </a:rPr>
              <a:t>Gesture Analytics - To detect specific SOS gestures (waving, blinking of eyes).</a:t>
            </a:r>
          </a:p>
          <a:p>
            <a:pPr algn="just">
              <a:lnSpc>
                <a:spcPts val="5040"/>
              </a:lnSpc>
            </a:pPr>
          </a:p>
          <a:p>
            <a:pPr algn="just">
              <a:lnSpc>
                <a:spcPts val="504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A460"/>
        </a:solidFill>
      </p:bgPr>
    </p:bg>
    <p:spTree>
      <p:nvGrpSpPr>
        <p:cNvPr id="1" name=""/>
        <p:cNvGrpSpPr/>
        <p:nvPr/>
      </p:nvGrpSpPr>
      <p:grpSpPr>
        <a:xfrm>
          <a:off x="0" y="0"/>
          <a:ext cx="0" cy="0"/>
          <a:chOff x="0" y="0"/>
          <a:chExt cx="0" cy="0"/>
        </a:xfrm>
      </p:grpSpPr>
      <p:sp>
        <p:nvSpPr>
          <p:cNvPr name="Freeform 2" id="2"/>
          <p:cNvSpPr/>
          <p:nvPr/>
        </p:nvSpPr>
        <p:spPr>
          <a:xfrm flipH="false" flipV="false" rot="0">
            <a:off x="11459063" y="5143500"/>
            <a:ext cx="7247965" cy="5987449"/>
          </a:xfrm>
          <a:custGeom>
            <a:avLst/>
            <a:gdLst/>
            <a:ahLst/>
            <a:cxnLst/>
            <a:rect r="r" b="b" t="t" l="l"/>
            <a:pathLst>
              <a:path h="5987449" w="7247965">
                <a:moveTo>
                  <a:pt x="0" y="0"/>
                </a:moveTo>
                <a:lnTo>
                  <a:pt x="7247965" y="0"/>
                </a:lnTo>
                <a:lnTo>
                  <a:pt x="7247965" y="5987449"/>
                </a:lnTo>
                <a:lnTo>
                  <a:pt x="0" y="5987449"/>
                </a:lnTo>
                <a:lnTo>
                  <a:pt x="0" y="0"/>
                </a:lnTo>
                <a:close/>
              </a:path>
            </a:pathLst>
          </a:custGeom>
          <a:blipFill>
            <a:blip r:embed="rId2">
              <a:alphaModFix amt="51000"/>
            </a:blip>
            <a:stretch>
              <a:fillRect l="0" t="0" r="0" b="0"/>
            </a:stretch>
          </a:blipFill>
        </p:spPr>
      </p:sp>
      <p:sp>
        <p:nvSpPr>
          <p:cNvPr name="Freeform 3" id="3"/>
          <p:cNvSpPr/>
          <p:nvPr/>
        </p:nvSpPr>
        <p:spPr>
          <a:xfrm flipH="false" flipV="false" rot="-10800000">
            <a:off x="-1114090" y="-961366"/>
            <a:ext cx="5221096" cy="6526370"/>
          </a:xfrm>
          <a:custGeom>
            <a:avLst/>
            <a:gdLst/>
            <a:ahLst/>
            <a:cxnLst/>
            <a:rect r="r" b="b" t="t" l="l"/>
            <a:pathLst>
              <a:path h="6526370" w="5221096">
                <a:moveTo>
                  <a:pt x="0" y="0"/>
                </a:moveTo>
                <a:lnTo>
                  <a:pt x="5221096" y="0"/>
                </a:lnTo>
                <a:lnTo>
                  <a:pt x="5221096" y="6526370"/>
                </a:lnTo>
                <a:lnTo>
                  <a:pt x="0" y="6526370"/>
                </a:lnTo>
                <a:lnTo>
                  <a:pt x="0" y="0"/>
                </a:lnTo>
                <a:close/>
              </a:path>
            </a:pathLst>
          </a:custGeom>
          <a:blipFill>
            <a:blip r:embed="rId3">
              <a:alphaModFix amt="37000"/>
            </a:blip>
            <a:stretch>
              <a:fillRect l="0" t="0" r="0" b="0"/>
            </a:stretch>
          </a:blipFill>
        </p:spPr>
      </p:sp>
      <p:sp>
        <p:nvSpPr>
          <p:cNvPr name="TextBox 4" id="4"/>
          <p:cNvSpPr txBox="true"/>
          <p:nvPr/>
        </p:nvSpPr>
        <p:spPr>
          <a:xfrm rot="0">
            <a:off x="5486542" y="4117205"/>
            <a:ext cx="5604153" cy="1447799"/>
          </a:xfrm>
          <a:prstGeom prst="rect">
            <a:avLst/>
          </a:prstGeom>
        </p:spPr>
        <p:txBody>
          <a:bodyPr anchor="t" rtlCol="false" tIns="0" lIns="0" bIns="0" rIns="0">
            <a:spAutoFit/>
          </a:bodyPr>
          <a:lstStyle/>
          <a:p>
            <a:pPr algn="ctr">
              <a:lnSpc>
                <a:spcPts val="12000"/>
              </a:lnSpc>
              <a:spcBef>
                <a:spcPct val="0"/>
              </a:spcBef>
            </a:pPr>
            <a:r>
              <a:rPr lang="en-US" sz="8000">
                <a:solidFill>
                  <a:srgbClr val="EDE9F3"/>
                </a:solidFill>
                <a:latin typeface="Shrikhand"/>
                <a:ea typeface="Shrikhand"/>
                <a:cs typeface="Shrikhand"/>
                <a:sym typeface="Shrikhand"/>
              </a:rPr>
              <a:t>Kalpataru</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A460"/>
        </a:solidFill>
      </p:bgPr>
    </p:bg>
    <p:spTree>
      <p:nvGrpSpPr>
        <p:cNvPr id="1" name=""/>
        <p:cNvGrpSpPr/>
        <p:nvPr/>
      </p:nvGrpSpPr>
      <p:grpSpPr>
        <a:xfrm>
          <a:off x="0" y="0"/>
          <a:ext cx="0" cy="0"/>
          <a:chOff x="0" y="0"/>
          <a:chExt cx="0" cy="0"/>
        </a:xfrm>
      </p:grpSpPr>
      <p:sp>
        <p:nvSpPr>
          <p:cNvPr name="Freeform 2" id="2"/>
          <p:cNvSpPr/>
          <p:nvPr/>
        </p:nvSpPr>
        <p:spPr>
          <a:xfrm flipH="false" flipV="false" rot="0">
            <a:off x="-494666" y="-151713"/>
            <a:ext cx="4927817" cy="4114800"/>
          </a:xfrm>
          <a:custGeom>
            <a:avLst/>
            <a:gdLst/>
            <a:ahLst/>
            <a:cxnLst/>
            <a:rect r="r" b="b" t="t" l="l"/>
            <a:pathLst>
              <a:path h="4114800" w="4927817">
                <a:moveTo>
                  <a:pt x="0" y="0"/>
                </a:moveTo>
                <a:lnTo>
                  <a:pt x="4927816" y="0"/>
                </a:lnTo>
                <a:lnTo>
                  <a:pt x="492781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02436" y="7611544"/>
            <a:ext cx="6081323" cy="5350912"/>
          </a:xfrm>
          <a:custGeom>
            <a:avLst/>
            <a:gdLst/>
            <a:ahLst/>
            <a:cxnLst/>
            <a:rect r="r" b="b" t="t" l="l"/>
            <a:pathLst>
              <a:path h="5350912" w="6081323">
                <a:moveTo>
                  <a:pt x="0" y="0"/>
                </a:moveTo>
                <a:lnTo>
                  <a:pt x="6081323" y="0"/>
                </a:lnTo>
                <a:lnTo>
                  <a:pt x="6081323" y="5350912"/>
                </a:lnTo>
                <a:lnTo>
                  <a:pt x="0" y="5350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273331" y="1772337"/>
            <a:ext cx="6994248" cy="1118235"/>
          </a:xfrm>
          <a:prstGeom prst="rect">
            <a:avLst/>
          </a:prstGeom>
        </p:spPr>
        <p:txBody>
          <a:bodyPr anchor="t" rtlCol="false" tIns="0" lIns="0" bIns="0" rIns="0">
            <a:spAutoFit/>
          </a:bodyPr>
          <a:lstStyle/>
          <a:p>
            <a:pPr algn="ctr">
              <a:lnSpc>
                <a:spcPts val="6300"/>
              </a:lnSpc>
            </a:pPr>
            <a:r>
              <a:rPr lang="en-US" sz="4200">
                <a:solidFill>
                  <a:srgbClr val="000000"/>
                </a:solidFill>
                <a:latin typeface="Glacial Indifference"/>
                <a:ea typeface="Glacial Indifference"/>
                <a:cs typeface="Glacial Indifference"/>
                <a:sym typeface="Glacial Indifference"/>
              </a:rPr>
              <a:t>Problem Statement </a:t>
            </a:r>
          </a:p>
          <a:p>
            <a:pPr algn="ctr">
              <a:lnSpc>
                <a:spcPts val="2399"/>
              </a:lnSpc>
              <a:spcBef>
                <a:spcPct val="0"/>
              </a:spcBef>
            </a:pPr>
          </a:p>
        </p:txBody>
      </p:sp>
      <p:sp>
        <p:nvSpPr>
          <p:cNvPr name="TextBox 5" id="5"/>
          <p:cNvSpPr txBox="true"/>
          <p:nvPr/>
        </p:nvSpPr>
        <p:spPr>
          <a:xfrm rot="0">
            <a:off x="1657525" y="2728640"/>
            <a:ext cx="15820114" cy="4882903"/>
          </a:xfrm>
          <a:prstGeom prst="rect">
            <a:avLst/>
          </a:prstGeom>
        </p:spPr>
        <p:txBody>
          <a:bodyPr anchor="t" rtlCol="false" tIns="0" lIns="0" bIns="0" rIns="0">
            <a:spAutoFit/>
          </a:bodyPr>
          <a:lstStyle/>
          <a:p>
            <a:pPr algn="l">
              <a:lnSpc>
                <a:spcPts val="4500"/>
              </a:lnSpc>
              <a:spcBef>
                <a:spcPct val="0"/>
              </a:spcBef>
            </a:pPr>
            <a:r>
              <a:rPr lang="en-US" sz="3000">
                <a:solidFill>
                  <a:srgbClr val="000000"/>
                </a:solidFill>
                <a:latin typeface="Heading Now 71-78"/>
                <a:ea typeface="Heading Now 71-78"/>
                <a:cs typeface="Heading Now 71-78"/>
                <a:sym typeface="Heading Now 71-78"/>
              </a:rPr>
              <a:t> Gujarat SIH - Digital Platform for Preserving and Marketing Tribal Art and Crafts.</a:t>
            </a:r>
          </a:p>
          <a:p>
            <a:pPr algn="l">
              <a:lnSpc>
                <a:spcPts val="4500"/>
              </a:lnSpc>
              <a:spcBef>
                <a:spcPct val="0"/>
              </a:spcBef>
            </a:pPr>
            <a:r>
              <a:rPr lang="en-US" sz="3000">
                <a:solidFill>
                  <a:srgbClr val="000000"/>
                </a:solidFill>
                <a:latin typeface="Heading Now 71-78"/>
                <a:ea typeface="Heading Now 71-78"/>
                <a:cs typeface="Heading Now 71-78"/>
                <a:sym typeface="Heading Now 71-78"/>
              </a:rPr>
              <a:t>There is no dedicated digital platform for tribal craft marketing. The tribal art and craft has limited access to urban markets and international buyers. They have poor documentation of Traditional techniques and designs. Lack of standardized pricing and quality certification of the tribal art and crafts. Difficulty in managing online transactions and logistics. Risk of Traditional knowledge being lost with older generation.</a:t>
            </a:r>
          </a:p>
          <a:p>
            <a:pPr algn="l">
              <a:lnSpc>
                <a:spcPts val="1769"/>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A460"/>
        </a:solidFill>
      </p:bgPr>
    </p:bg>
    <p:spTree>
      <p:nvGrpSpPr>
        <p:cNvPr id="1" name=""/>
        <p:cNvGrpSpPr/>
        <p:nvPr/>
      </p:nvGrpSpPr>
      <p:grpSpPr>
        <a:xfrm>
          <a:off x="0" y="0"/>
          <a:ext cx="0" cy="0"/>
          <a:chOff x="0" y="0"/>
          <a:chExt cx="0" cy="0"/>
        </a:xfrm>
      </p:grpSpPr>
      <p:sp>
        <p:nvSpPr>
          <p:cNvPr name="Freeform 2" id="2"/>
          <p:cNvSpPr/>
          <p:nvPr/>
        </p:nvSpPr>
        <p:spPr>
          <a:xfrm flipH="false" flipV="false" rot="1639936">
            <a:off x="-857828" y="-1654119"/>
            <a:ext cx="5935744" cy="3744915"/>
          </a:xfrm>
          <a:custGeom>
            <a:avLst/>
            <a:gdLst/>
            <a:ahLst/>
            <a:cxnLst/>
            <a:rect r="r" b="b" t="t" l="l"/>
            <a:pathLst>
              <a:path h="3744915" w="5935744">
                <a:moveTo>
                  <a:pt x="0" y="0"/>
                </a:moveTo>
                <a:lnTo>
                  <a:pt x="5935744" y="0"/>
                </a:lnTo>
                <a:lnTo>
                  <a:pt x="5935744" y="3744915"/>
                </a:lnTo>
                <a:lnTo>
                  <a:pt x="0" y="37449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628568" y="1845467"/>
            <a:ext cx="7235178" cy="840108"/>
          </a:xfrm>
          <a:prstGeom prst="rect">
            <a:avLst/>
          </a:prstGeom>
        </p:spPr>
        <p:txBody>
          <a:bodyPr anchor="t" rtlCol="false" tIns="0" lIns="0" bIns="0" rIns="0">
            <a:spAutoFit/>
          </a:bodyPr>
          <a:lstStyle/>
          <a:p>
            <a:pPr algn="ctr">
              <a:lnSpc>
                <a:spcPts val="6299"/>
              </a:lnSpc>
              <a:spcBef>
                <a:spcPct val="0"/>
              </a:spcBef>
            </a:pPr>
            <a:r>
              <a:rPr lang="en-US" b="true" sz="4199">
                <a:solidFill>
                  <a:srgbClr val="010E21"/>
                </a:solidFill>
                <a:latin typeface="Heading Now 71-78 Bold"/>
                <a:ea typeface="Heading Now 71-78 Bold"/>
                <a:cs typeface="Heading Now 71-78 Bold"/>
                <a:sym typeface="Heading Now 71-78 Bold"/>
              </a:rPr>
              <a:t>Existing System </a:t>
            </a:r>
          </a:p>
        </p:txBody>
      </p:sp>
      <p:sp>
        <p:nvSpPr>
          <p:cNvPr name="TextBox 4" id="4"/>
          <p:cNvSpPr txBox="true"/>
          <p:nvPr/>
        </p:nvSpPr>
        <p:spPr>
          <a:xfrm rot="0">
            <a:off x="970656" y="2979254"/>
            <a:ext cx="16749131" cy="3040382"/>
          </a:xfrm>
          <a:prstGeom prst="rect">
            <a:avLst/>
          </a:prstGeom>
        </p:spPr>
        <p:txBody>
          <a:bodyPr anchor="t" rtlCol="false" tIns="0" lIns="0" bIns="0" rIns="0">
            <a:spAutoFit/>
          </a:bodyPr>
          <a:lstStyle/>
          <a:p>
            <a:pPr algn="l">
              <a:lnSpc>
                <a:spcPts val="4799"/>
              </a:lnSpc>
              <a:spcBef>
                <a:spcPct val="0"/>
              </a:spcBef>
            </a:pPr>
            <a:r>
              <a:rPr lang="en-US" sz="3199">
                <a:solidFill>
                  <a:srgbClr val="010E21"/>
                </a:solidFill>
                <a:latin typeface="Heading Now 71-78"/>
                <a:ea typeface="Heading Now 71-78"/>
                <a:cs typeface="Heading Now 71-78"/>
                <a:sym typeface="Heading Now 71-78"/>
              </a:rPr>
              <a:t>The current system many artisans depend on traders or middlemen who buy their products at low prices and sell them at higher rates in urban markets. Few artisans or cooperatives have access to e-commerce platforms, and digital marketing is minimal. Artisans sell directly in village markets, local haats, seasonal fairs, or exhibitions.</a:t>
            </a:r>
          </a:p>
        </p:txBody>
      </p:sp>
      <p:sp>
        <p:nvSpPr>
          <p:cNvPr name="Freeform 5" id="5"/>
          <p:cNvSpPr/>
          <p:nvPr/>
        </p:nvSpPr>
        <p:spPr>
          <a:xfrm flipH="false" flipV="false" rot="0">
            <a:off x="14491256" y="6907059"/>
            <a:ext cx="6081323" cy="5350912"/>
          </a:xfrm>
          <a:custGeom>
            <a:avLst/>
            <a:gdLst/>
            <a:ahLst/>
            <a:cxnLst/>
            <a:rect r="r" b="b" t="t" l="l"/>
            <a:pathLst>
              <a:path h="5350912" w="6081323">
                <a:moveTo>
                  <a:pt x="0" y="0"/>
                </a:moveTo>
                <a:lnTo>
                  <a:pt x="6081323" y="0"/>
                </a:lnTo>
                <a:lnTo>
                  <a:pt x="6081323" y="5350912"/>
                </a:lnTo>
                <a:lnTo>
                  <a:pt x="0" y="5350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4038395" y="7524137"/>
            <a:ext cx="5114153" cy="3468326"/>
          </a:xfrm>
          <a:custGeom>
            <a:avLst/>
            <a:gdLst/>
            <a:ahLst/>
            <a:cxnLst/>
            <a:rect r="r" b="b" t="t" l="l"/>
            <a:pathLst>
              <a:path h="3468326" w="5114153">
                <a:moveTo>
                  <a:pt x="0" y="0"/>
                </a:moveTo>
                <a:lnTo>
                  <a:pt x="5114153" y="0"/>
                </a:lnTo>
                <a:lnTo>
                  <a:pt x="5114153" y="3468326"/>
                </a:lnTo>
                <a:lnTo>
                  <a:pt x="0" y="346832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A460"/>
        </a:solidFill>
      </p:bgPr>
    </p:bg>
    <p:spTree>
      <p:nvGrpSpPr>
        <p:cNvPr id="1" name=""/>
        <p:cNvGrpSpPr/>
        <p:nvPr/>
      </p:nvGrpSpPr>
      <p:grpSpPr>
        <a:xfrm>
          <a:off x="0" y="0"/>
          <a:ext cx="0" cy="0"/>
          <a:chOff x="0" y="0"/>
          <a:chExt cx="0" cy="0"/>
        </a:xfrm>
      </p:grpSpPr>
      <p:sp>
        <p:nvSpPr>
          <p:cNvPr name="Freeform 2" id="2"/>
          <p:cNvSpPr/>
          <p:nvPr/>
        </p:nvSpPr>
        <p:spPr>
          <a:xfrm flipH="false" flipV="false" rot="1639936">
            <a:off x="14291428" y="-843757"/>
            <a:ext cx="5935744" cy="3744915"/>
          </a:xfrm>
          <a:custGeom>
            <a:avLst/>
            <a:gdLst/>
            <a:ahLst/>
            <a:cxnLst/>
            <a:rect r="r" b="b" t="t" l="l"/>
            <a:pathLst>
              <a:path h="3744915" w="5935744">
                <a:moveTo>
                  <a:pt x="0" y="0"/>
                </a:moveTo>
                <a:lnTo>
                  <a:pt x="5935744" y="0"/>
                </a:lnTo>
                <a:lnTo>
                  <a:pt x="5935744" y="3744914"/>
                </a:lnTo>
                <a:lnTo>
                  <a:pt x="0" y="37449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1639936">
            <a:off x="-722726" y="7865076"/>
            <a:ext cx="5935744" cy="3744915"/>
          </a:xfrm>
          <a:custGeom>
            <a:avLst/>
            <a:gdLst/>
            <a:ahLst/>
            <a:cxnLst/>
            <a:rect r="r" b="b" t="t" l="l"/>
            <a:pathLst>
              <a:path h="3744915" w="5935744">
                <a:moveTo>
                  <a:pt x="0" y="0"/>
                </a:moveTo>
                <a:lnTo>
                  <a:pt x="5935744" y="0"/>
                </a:lnTo>
                <a:lnTo>
                  <a:pt x="5935744" y="3744914"/>
                </a:lnTo>
                <a:lnTo>
                  <a:pt x="0" y="37449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4" id="4"/>
          <p:cNvSpPr/>
          <p:nvPr/>
        </p:nvSpPr>
        <p:spPr>
          <a:xfrm flipH="false" flipV="false" rot="0">
            <a:off x="-1727817" y="-529030"/>
            <a:ext cx="6081323" cy="5350912"/>
          </a:xfrm>
          <a:custGeom>
            <a:avLst/>
            <a:gdLst/>
            <a:ahLst/>
            <a:cxnLst/>
            <a:rect r="r" b="b" t="t" l="l"/>
            <a:pathLst>
              <a:path h="5350912" w="6081323">
                <a:moveTo>
                  <a:pt x="0" y="0"/>
                </a:moveTo>
                <a:lnTo>
                  <a:pt x="6081323" y="0"/>
                </a:lnTo>
                <a:lnTo>
                  <a:pt x="6081323" y="5350913"/>
                </a:lnTo>
                <a:lnTo>
                  <a:pt x="0" y="53509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2753635" y="1644458"/>
            <a:ext cx="4669988" cy="794387"/>
          </a:xfrm>
          <a:prstGeom prst="rect">
            <a:avLst/>
          </a:prstGeom>
        </p:spPr>
        <p:txBody>
          <a:bodyPr anchor="t" rtlCol="false" tIns="0" lIns="0" bIns="0" rIns="0">
            <a:spAutoFit/>
          </a:bodyPr>
          <a:lstStyle/>
          <a:p>
            <a:pPr algn="ctr">
              <a:lnSpc>
                <a:spcPts val="5849"/>
              </a:lnSpc>
              <a:spcBef>
                <a:spcPct val="0"/>
              </a:spcBef>
            </a:pPr>
            <a:r>
              <a:rPr lang="en-US" sz="3899">
                <a:solidFill>
                  <a:srgbClr val="000000"/>
                </a:solidFill>
                <a:latin typeface="Heading Now 71-78"/>
                <a:ea typeface="Heading Now 71-78"/>
                <a:cs typeface="Heading Now 71-78"/>
                <a:sym typeface="Heading Now 71-78"/>
              </a:rPr>
              <a:t>Proposed System</a:t>
            </a:r>
          </a:p>
        </p:txBody>
      </p:sp>
      <p:sp>
        <p:nvSpPr>
          <p:cNvPr name="TextBox 6" id="6"/>
          <p:cNvSpPr txBox="true"/>
          <p:nvPr/>
        </p:nvSpPr>
        <p:spPr>
          <a:xfrm rot="0">
            <a:off x="2753635" y="2952221"/>
            <a:ext cx="14505665" cy="5105401"/>
          </a:xfrm>
          <a:prstGeom prst="rect">
            <a:avLst/>
          </a:prstGeom>
        </p:spPr>
        <p:txBody>
          <a:bodyPr anchor="t" rtlCol="false" tIns="0" lIns="0" bIns="0" rIns="0">
            <a:spAutoFit/>
          </a:bodyPr>
          <a:lstStyle/>
          <a:p>
            <a:pPr algn="l">
              <a:lnSpc>
                <a:spcPts val="4499"/>
              </a:lnSpc>
              <a:spcBef>
                <a:spcPct val="0"/>
              </a:spcBef>
            </a:pPr>
            <a:r>
              <a:rPr lang="en-US" sz="2999">
                <a:solidFill>
                  <a:srgbClr val="000000"/>
                </a:solidFill>
                <a:latin typeface="Heading Now 71-78"/>
                <a:ea typeface="Heading Now 71-78"/>
                <a:cs typeface="Heading Now 71-78"/>
                <a:sym typeface="Heading Now 71-78"/>
              </a:rPr>
              <a:t>Our proposed system aims to empower tribal artisans by giving them an online platform to sell their unique handicrafts and art directly to customers, without unfair middlemen. Each product will come with a blockchain-based certificate to prove its authenticity and help preserve our rich cultural heritage. We will also ensure that artisans get fair wages for their work and have access to the necessary raw materials and supplies. This way, their traditional skills can thrive in today’s world while giving them the respect and income they truly deserve.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A460"/>
        </a:solidFill>
      </p:bgPr>
    </p:bg>
    <p:spTree>
      <p:nvGrpSpPr>
        <p:cNvPr id="1" name=""/>
        <p:cNvGrpSpPr/>
        <p:nvPr/>
      </p:nvGrpSpPr>
      <p:grpSpPr>
        <a:xfrm>
          <a:off x="0" y="0"/>
          <a:ext cx="0" cy="0"/>
          <a:chOff x="0" y="0"/>
          <a:chExt cx="0" cy="0"/>
        </a:xfrm>
      </p:grpSpPr>
      <p:sp>
        <p:nvSpPr>
          <p:cNvPr name="Freeform 2" id="2"/>
          <p:cNvSpPr/>
          <p:nvPr/>
        </p:nvSpPr>
        <p:spPr>
          <a:xfrm flipH="false" flipV="false" rot="0">
            <a:off x="13956779" y="7471020"/>
            <a:ext cx="4927817" cy="4114800"/>
          </a:xfrm>
          <a:custGeom>
            <a:avLst/>
            <a:gdLst/>
            <a:ahLst/>
            <a:cxnLst/>
            <a:rect r="r" b="b" t="t" l="l"/>
            <a:pathLst>
              <a:path h="4114800" w="4927817">
                <a:moveTo>
                  <a:pt x="0" y="0"/>
                </a:moveTo>
                <a:lnTo>
                  <a:pt x="4927817" y="0"/>
                </a:lnTo>
                <a:lnTo>
                  <a:pt x="492781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011962" y="-2509913"/>
            <a:ext cx="6081323" cy="5350912"/>
          </a:xfrm>
          <a:custGeom>
            <a:avLst/>
            <a:gdLst/>
            <a:ahLst/>
            <a:cxnLst/>
            <a:rect r="r" b="b" t="t" l="l"/>
            <a:pathLst>
              <a:path h="5350912" w="6081323">
                <a:moveTo>
                  <a:pt x="0" y="0"/>
                </a:moveTo>
                <a:lnTo>
                  <a:pt x="6081324" y="0"/>
                </a:lnTo>
                <a:lnTo>
                  <a:pt x="6081324" y="5350912"/>
                </a:lnTo>
                <a:lnTo>
                  <a:pt x="0" y="53509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1639936">
            <a:off x="-857828" y="-1654119"/>
            <a:ext cx="5935744" cy="3744915"/>
          </a:xfrm>
          <a:custGeom>
            <a:avLst/>
            <a:gdLst/>
            <a:ahLst/>
            <a:cxnLst/>
            <a:rect r="r" b="b" t="t" l="l"/>
            <a:pathLst>
              <a:path h="3744915" w="5935744">
                <a:moveTo>
                  <a:pt x="0" y="0"/>
                </a:moveTo>
                <a:lnTo>
                  <a:pt x="5935744" y="0"/>
                </a:lnTo>
                <a:lnTo>
                  <a:pt x="5935744" y="3744915"/>
                </a:lnTo>
                <a:lnTo>
                  <a:pt x="0" y="374491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5" id="5"/>
          <p:cNvSpPr txBox="true"/>
          <p:nvPr/>
        </p:nvSpPr>
        <p:spPr>
          <a:xfrm rot="0">
            <a:off x="3352748" y="1609929"/>
            <a:ext cx="3839051" cy="10960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Heading Now 71-78 Bold"/>
                <a:ea typeface="Heading Now 71-78 Bold"/>
                <a:cs typeface="Heading Now 71-78 Bold"/>
                <a:sym typeface="Heading Now 71-78 Bold"/>
              </a:rPr>
              <a:t>Features </a:t>
            </a:r>
          </a:p>
        </p:txBody>
      </p:sp>
      <p:sp>
        <p:nvSpPr>
          <p:cNvPr name="TextBox 6" id="6"/>
          <p:cNvSpPr txBox="true"/>
          <p:nvPr/>
        </p:nvSpPr>
        <p:spPr>
          <a:xfrm rot="0">
            <a:off x="1613961" y="3578490"/>
            <a:ext cx="13180718" cy="3627753"/>
          </a:xfrm>
          <a:prstGeom prst="rect">
            <a:avLst/>
          </a:prstGeom>
        </p:spPr>
        <p:txBody>
          <a:bodyPr anchor="t" rtlCol="false" tIns="0" lIns="0" bIns="0" rIns="0">
            <a:spAutoFit/>
          </a:bodyPr>
          <a:lstStyle/>
          <a:p>
            <a:pPr algn="l" marL="755662" indent="-377831" lvl="1">
              <a:lnSpc>
                <a:spcPts val="4900"/>
              </a:lnSpc>
              <a:buFont typeface="Arial"/>
              <a:buChar char="•"/>
            </a:pPr>
            <a:r>
              <a:rPr lang="en-US" sz="3500">
                <a:solidFill>
                  <a:srgbClr val="000000"/>
                </a:solidFill>
                <a:latin typeface="Heading Now 71-78"/>
                <a:ea typeface="Heading Now 71-78"/>
                <a:cs typeface="Heading Now 71-78"/>
                <a:sym typeface="Heading Now 71-78"/>
              </a:rPr>
              <a:t>E-c</a:t>
            </a:r>
            <a:r>
              <a:rPr lang="en-US" sz="3500">
                <a:solidFill>
                  <a:srgbClr val="000000"/>
                </a:solidFill>
                <a:latin typeface="Heading Now 71-78"/>
                <a:ea typeface="Heading Now 71-78"/>
                <a:cs typeface="Heading Now 71-78"/>
                <a:sym typeface="Heading Now 71-78"/>
              </a:rPr>
              <a:t>ommerce Platform with AR Visualization.</a:t>
            </a:r>
          </a:p>
          <a:p>
            <a:pPr algn="l" marL="755662" indent="-377831" lvl="1">
              <a:lnSpc>
                <a:spcPts val="4900"/>
              </a:lnSpc>
              <a:buFont typeface="Arial"/>
              <a:buChar char="•"/>
            </a:pPr>
            <a:r>
              <a:rPr lang="en-US" sz="3500">
                <a:solidFill>
                  <a:srgbClr val="000000"/>
                </a:solidFill>
                <a:latin typeface="Heading Now 71-78"/>
                <a:ea typeface="Heading Now 71-78"/>
                <a:cs typeface="Heading Now 71-78"/>
                <a:sym typeface="Heading Now 71-78"/>
              </a:rPr>
              <a:t>Digital Repository for Blockchain-based Authenticity Certification.</a:t>
            </a:r>
          </a:p>
          <a:p>
            <a:pPr algn="l" marL="755662" indent="-377831" lvl="1">
              <a:lnSpc>
                <a:spcPts val="4900"/>
              </a:lnSpc>
              <a:buFont typeface="Arial"/>
              <a:buChar char="•"/>
            </a:pPr>
            <a:r>
              <a:rPr lang="en-US" sz="3500">
                <a:solidFill>
                  <a:srgbClr val="000000"/>
                </a:solidFill>
                <a:latin typeface="Heading Now 71-78"/>
                <a:ea typeface="Heading Now 71-78"/>
                <a:cs typeface="Heading Now 71-78"/>
                <a:sym typeface="Heading Now 71-78"/>
              </a:rPr>
              <a:t>Direct Artisan-to-Consumer Connection.</a:t>
            </a:r>
          </a:p>
          <a:p>
            <a:pPr algn="l" marL="755662" indent="-377831" lvl="1">
              <a:lnSpc>
                <a:spcPts val="4900"/>
              </a:lnSpc>
              <a:buFont typeface="Arial"/>
              <a:buChar char="•"/>
            </a:pPr>
            <a:r>
              <a:rPr lang="en-US" sz="3500">
                <a:solidFill>
                  <a:srgbClr val="000000"/>
                </a:solidFill>
                <a:latin typeface="Heading Now 71-78"/>
                <a:ea typeface="Heading Now 71-78"/>
                <a:cs typeface="Heading Now 71-78"/>
                <a:sym typeface="Heading Now 71-78"/>
              </a:rPr>
              <a:t>Automated transaction managing and logistics.</a:t>
            </a:r>
          </a:p>
          <a:p>
            <a:pPr algn="l">
              <a:lnSpc>
                <a:spcPts val="3640"/>
              </a:lnSpc>
            </a:pP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4A460"/>
        </a:solidFill>
      </p:bgPr>
    </p:bg>
    <p:spTree>
      <p:nvGrpSpPr>
        <p:cNvPr id="1" name=""/>
        <p:cNvGrpSpPr/>
        <p:nvPr/>
      </p:nvGrpSpPr>
      <p:grpSpPr>
        <a:xfrm>
          <a:off x="0" y="0"/>
          <a:ext cx="0" cy="0"/>
          <a:chOff x="0" y="0"/>
          <a:chExt cx="0" cy="0"/>
        </a:xfrm>
      </p:grpSpPr>
      <p:sp>
        <p:nvSpPr>
          <p:cNvPr name="TextBox 2" id="2"/>
          <p:cNvSpPr txBox="true"/>
          <p:nvPr/>
        </p:nvSpPr>
        <p:spPr>
          <a:xfrm rot="0">
            <a:off x="7035344" y="4471670"/>
            <a:ext cx="4217313" cy="10960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Heading Now 71-78 Bold"/>
                <a:ea typeface="Heading Now 71-78 Bold"/>
                <a:cs typeface="Heading Now 71-78 Bold"/>
                <a:sym typeface="Heading Now 71-78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BF9"/>
        </a:solidFill>
      </p:bgPr>
    </p:bg>
    <p:spTree>
      <p:nvGrpSpPr>
        <p:cNvPr id="1" name=""/>
        <p:cNvGrpSpPr/>
        <p:nvPr/>
      </p:nvGrpSpPr>
      <p:grpSpPr>
        <a:xfrm>
          <a:off x="0" y="0"/>
          <a:ext cx="0" cy="0"/>
          <a:chOff x="0" y="0"/>
          <a:chExt cx="0" cy="0"/>
        </a:xfrm>
      </p:grpSpPr>
      <p:sp>
        <p:nvSpPr>
          <p:cNvPr name="Freeform 2" id="2"/>
          <p:cNvSpPr/>
          <p:nvPr/>
        </p:nvSpPr>
        <p:spPr>
          <a:xfrm flipH="false" flipV="false" rot="0">
            <a:off x="-494666" y="-151713"/>
            <a:ext cx="4927817" cy="4114800"/>
          </a:xfrm>
          <a:custGeom>
            <a:avLst/>
            <a:gdLst/>
            <a:ahLst/>
            <a:cxnLst/>
            <a:rect r="r" b="b" t="t" l="l"/>
            <a:pathLst>
              <a:path h="4114800" w="4927817">
                <a:moveTo>
                  <a:pt x="0" y="0"/>
                </a:moveTo>
                <a:lnTo>
                  <a:pt x="4927816" y="0"/>
                </a:lnTo>
                <a:lnTo>
                  <a:pt x="492781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3757555" y="6442704"/>
            <a:ext cx="4927817" cy="4114800"/>
          </a:xfrm>
          <a:custGeom>
            <a:avLst/>
            <a:gdLst/>
            <a:ahLst/>
            <a:cxnLst/>
            <a:rect r="r" b="b" t="t" l="l"/>
            <a:pathLst>
              <a:path h="4114800" w="4927817">
                <a:moveTo>
                  <a:pt x="4927816" y="4114800"/>
                </a:moveTo>
                <a:lnTo>
                  <a:pt x="0" y="4114800"/>
                </a:lnTo>
                <a:lnTo>
                  <a:pt x="0" y="0"/>
                </a:lnTo>
                <a:lnTo>
                  <a:pt x="4927816" y="0"/>
                </a:lnTo>
                <a:lnTo>
                  <a:pt x="4927816"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50884" y="6409623"/>
            <a:ext cx="9255549" cy="8143890"/>
          </a:xfrm>
          <a:custGeom>
            <a:avLst/>
            <a:gdLst/>
            <a:ahLst/>
            <a:cxnLst/>
            <a:rect r="r" b="b" t="t" l="l"/>
            <a:pathLst>
              <a:path h="8143890" w="9255549">
                <a:moveTo>
                  <a:pt x="0" y="0"/>
                </a:moveTo>
                <a:lnTo>
                  <a:pt x="9255549" y="0"/>
                </a:lnTo>
                <a:lnTo>
                  <a:pt x="9255549" y="8143890"/>
                </a:lnTo>
                <a:lnTo>
                  <a:pt x="0" y="81438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0">
            <a:off x="0" y="5087973"/>
            <a:ext cx="5854648" cy="5393595"/>
          </a:xfrm>
          <a:custGeom>
            <a:avLst/>
            <a:gdLst/>
            <a:ahLst/>
            <a:cxnLst/>
            <a:rect r="r" b="b" t="t" l="l"/>
            <a:pathLst>
              <a:path h="5393595" w="5854648">
                <a:moveTo>
                  <a:pt x="5854648" y="0"/>
                </a:moveTo>
                <a:lnTo>
                  <a:pt x="0" y="0"/>
                </a:lnTo>
                <a:lnTo>
                  <a:pt x="0" y="5393595"/>
                </a:lnTo>
                <a:lnTo>
                  <a:pt x="5854648" y="5393595"/>
                </a:lnTo>
                <a:lnTo>
                  <a:pt x="5854648" y="0"/>
                </a:lnTo>
                <a:close/>
              </a:path>
            </a:pathLst>
          </a:custGeom>
          <a:blipFill>
            <a:blip r:embed="rId6"/>
            <a:stretch>
              <a:fillRect l="0" t="0" r="0" b="0"/>
            </a:stretch>
          </a:blipFill>
        </p:spPr>
      </p:sp>
      <p:sp>
        <p:nvSpPr>
          <p:cNvPr name="TextBox 6" id="6"/>
          <p:cNvSpPr txBox="true"/>
          <p:nvPr/>
        </p:nvSpPr>
        <p:spPr>
          <a:xfrm rot="0">
            <a:off x="5378273" y="711887"/>
            <a:ext cx="9655704" cy="1193800"/>
          </a:xfrm>
          <a:prstGeom prst="rect">
            <a:avLst/>
          </a:prstGeom>
        </p:spPr>
        <p:txBody>
          <a:bodyPr anchor="t" rtlCol="false" tIns="0" lIns="0" bIns="0" rIns="0">
            <a:spAutoFit/>
          </a:bodyPr>
          <a:lstStyle/>
          <a:p>
            <a:pPr algn="ctr">
              <a:lnSpc>
                <a:spcPts val="9799"/>
              </a:lnSpc>
            </a:pPr>
            <a:r>
              <a:rPr lang="en-US" sz="6999">
                <a:solidFill>
                  <a:srgbClr val="000000"/>
                </a:solidFill>
                <a:latin typeface="Sniglet"/>
                <a:ea typeface="Sniglet"/>
                <a:cs typeface="Sniglet"/>
                <a:sym typeface="Sniglet"/>
              </a:rPr>
              <a:t>PROBLEM STATEMENT</a:t>
            </a:r>
          </a:p>
        </p:txBody>
      </p:sp>
      <p:sp>
        <p:nvSpPr>
          <p:cNvPr name="TextBox 7" id="7"/>
          <p:cNvSpPr txBox="true"/>
          <p:nvPr/>
        </p:nvSpPr>
        <p:spPr>
          <a:xfrm rot="0">
            <a:off x="2104302" y="2464413"/>
            <a:ext cx="15897194" cy="2940199"/>
          </a:xfrm>
          <a:prstGeom prst="rect">
            <a:avLst/>
          </a:prstGeom>
        </p:spPr>
        <p:txBody>
          <a:bodyPr anchor="t" rtlCol="false" tIns="0" lIns="0" bIns="0" rIns="0">
            <a:spAutoFit/>
          </a:bodyPr>
          <a:lstStyle/>
          <a:p>
            <a:pPr algn="l">
              <a:lnSpc>
                <a:spcPts val="3907"/>
              </a:lnSpc>
              <a:spcBef>
                <a:spcPct val="0"/>
              </a:spcBef>
            </a:pPr>
            <a:r>
              <a:rPr lang="en-US" sz="2791">
                <a:solidFill>
                  <a:srgbClr val="000000"/>
                </a:solidFill>
                <a:latin typeface="Sniglet"/>
                <a:ea typeface="Sniglet"/>
                <a:cs typeface="Sniglet"/>
                <a:sym typeface="Sniglet"/>
              </a:rPr>
              <a:t>In urban areas, stray animals often suffer due t</a:t>
            </a:r>
            <a:r>
              <a:rPr lang="en-US" sz="2791">
                <a:solidFill>
                  <a:srgbClr val="000000"/>
                </a:solidFill>
                <a:latin typeface="Sniglet"/>
                <a:ea typeface="Sniglet"/>
                <a:cs typeface="Sniglet"/>
                <a:sym typeface="Sniglet"/>
              </a:rPr>
              <a:t>o injuries, illnesses, or abandonment, with timely help rarely reaching them. Citizens may not know where to seek help or how to contact the right services. </a:t>
            </a:r>
          </a:p>
          <a:p>
            <a:pPr algn="l">
              <a:lnSpc>
                <a:spcPts val="3907"/>
              </a:lnSpc>
              <a:spcBef>
                <a:spcPct val="0"/>
              </a:spcBef>
            </a:pPr>
            <a:r>
              <a:rPr lang="en-US" sz="2791">
                <a:solidFill>
                  <a:srgbClr val="000000"/>
                </a:solidFill>
                <a:latin typeface="Sniglet"/>
                <a:ea typeface="Sniglet"/>
                <a:cs typeface="Sniglet"/>
                <a:sym typeface="Sniglet"/>
              </a:rPr>
              <a:t>Despite the presence of NGOs and veterinary services, there is no centralized system for the timely reporting of injured or abandoned street animals. Adoption efforts are also fragmented, making it hard for rescued animals to find homes. Leading to delayed rescues, untreated cases, and fewer adoptions.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BF9"/>
        </a:solidFill>
      </p:bgPr>
    </p:bg>
    <p:spTree>
      <p:nvGrpSpPr>
        <p:cNvPr id="1" name=""/>
        <p:cNvGrpSpPr/>
        <p:nvPr/>
      </p:nvGrpSpPr>
      <p:grpSpPr>
        <a:xfrm>
          <a:off x="0" y="0"/>
          <a:ext cx="0" cy="0"/>
          <a:chOff x="0" y="0"/>
          <a:chExt cx="0" cy="0"/>
        </a:xfrm>
      </p:grpSpPr>
      <p:sp>
        <p:nvSpPr>
          <p:cNvPr name="Freeform 2" id="2"/>
          <p:cNvSpPr/>
          <p:nvPr/>
        </p:nvSpPr>
        <p:spPr>
          <a:xfrm flipH="false" flipV="false" rot="0">
            <a:off x="3062677" y="-4748147"/>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03734">
            <a:off x="-5685155" y="2783803"/>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0" y="870331"/>
            <a:ext cx="7866187" cy="2558475"/>
          </a:xfrm>
          <a:custGeom>
            <a:avLst/>
            <a:gdLst/>
            <a:ahLst/>
            <a:cxnLst/>
            <a:rect r="r" b="b" t="t" l="l"/>
            <a:pathLst>
              <a:path h="2558475" w="7866187">
                <a:moveTo>
                  <a:pt x="0" y="0"/>
                </a:moveTo>
                <a:lnTo>
                  <a:pt x="7866187" y="0"/>
                </a:lnTo>
                <a:lnTo>
                  <a:pt x="7866187" y="2558475"/>
                </a:lnTo>
                <a:lnTo>
                  <a:pt x="0" y="25584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958809" y="1811455"/>
            <a:ext cx="11783806" cy="728981"/>
          </a:xfrm>
          <a:prstGeom prst="rect">
            <a:avLst/>
          </a:prstGeom>
        </p:spPr>
        <p:txBody>
          <a:bodyPr anchor="t" rtlCol="false" tIns="0" lIns="0" bIns="0" rIns="0">
            <a:spAutoFit/>
          </a:bodyPr>
          <a:lstStyle/>
          <a:p>
            <a:pPr algn="ctr">
              <a:lnSpc>
                <a:spcPts val="6019"/>
              </a:lnSpc>
              <a:spcBef>
                <a:spcPct val="0"/>
              </a:spcBef>
            </a:pPr>
            <a:r>
              <a:rPr lang="en-US" sz="4299">
                <a:solidFill>
                  <a:srgbClr val="000000"/>
                </a:solidFill>
                <a:latin typeface="Sniglet"/>
                <a:ea typeface="Sniglet"/>
                <a:cs typeface="Sniglet"/>
                <a:sym typeface="Sniglet"/>
              </a:rPr>
              <a:t>EXISTING SYSTEM</a:t>
            </a:r>
          </a:p>
        </p:txBody>
      </p:sp>
      <p:sp>
        <p:nvSpPr>
          <p:cNvPr name="TextBox 6" id="6"/>
          <p:cNvSpPr txBox="true"/>
          <p:nvPr/>
        </p:nvSpPr>
        <p:spPr>
          <a:xfrm rot="0">
            <a:off x="727461" y="3926185"/>
            <a:ext cx="15019721" cy="3497168"/>
          </a:xfrm>
          <a:prstGeom prst="rect">
            <a:avLst/>
          </a:prstGeom>
        </p:spPr>
        <p:txBody>
          <a:bodyPr anchor="t" rtlCol="false" tIns="0" lIns="0" bIns="0" rIns="0">
            <a:spAutoFit/>
          </a:bodyPr>
          <a:lstStyle/>
          <a:p>
            <a:pPr algn="just" marL="693481" indent="-346741" lvl="1">
              <a:lnSpc>
                <a:spcPts val="4496"/>
              </a:lnSpc>
              <a:buFont typeface="Arial"/>
              <a:buChar char="•"/>
            </a:pPr>
            <a:r>
              <a:rPr lang="en-US" sz="3212">
                <a:solidFill>
                  <a:srgbClr val="000000"/>
                </a:solidFill>
                <a:latin typeface="Sniglet"/>
                <a:ea typeface="Sniglet"/>
                <a:cs typeface="Sniglet"/>
                <a:sym typeface="Sniglet"/>
              </a:rPr>
              <a:t>HELPLINE NUMBER :  The private NGO’S or veterinaries provide emergency service to the injured or sick animal .</a:t>
            </a:r>
          </a:p>
          <a:p>
            <a:pPr algn="just" marL="738456" indent="-369228" lvl="1">
              <a:lnSpc>
                <a:spcPts val="4788"/>
              </a:lnSpc>
              <a:buFont typeface="Arial"/>
              <a:buChar char="•"/>
            </a:pPr>
            <a:r>
              <a:rPr lang="en-US" sz="3420">
                <a:solidFill>
                  <a:srgbClr val="000000"/>
                </a:solidFill>
                <a:latin typeface="Sniglet"/>
                <a:ea typeface="Sniglet"/>
                <a:cs typeface="Sniglet"/>
                <a:sym typeface="Sniglet"/>
              </a:rPr>
              <a:t>Petfinder (USA): National pet adoption platform with listings, photos, and filters . Limitations: No street rescue reporting, not India-focused .</a:t>
            </a:r>
          </a:p>
          <a:p>
            <a:pPr algn="just" marL="738456" indent="-369228" lvl="1">
              <a:lnSpc>
                <a:spcPts val="4788"/>
              </a:lnSpc>
              <a:buFont typeface="Arial"/>
              <a:buChar char="•"/>
            </a:pPr>
            <a:r>
              <a:rPr lang="en-US" sz="3420">
                <a:solidFill>
                  <a:srgbClr val="000000"/>
                </a:solidFill>
                <a:latin typeface="Sniglet"/>
                <a:ea typeface="Sniglet"/>
                <a:cs typeface="Sniglet"/>
                <a:sym typeface="Sniglet"/>
              </a:rPr>
              <a:t>Pawzz : Pet adoption, volunteering, donation portal,</a:t>
            </a:r>
          </a:p>
          <a:p>
            <a:pPr algn="just" marL="738456" indent="-369228" lvl="1">
              <a:lnSpc>
                <a:spcPts val="4788"/>
              </a:lnSpc>
              <a:buFont typeface="Arial"/>
              <a:buChar char="•"/>
            </a:pPr>
            <a:r>
              <a:rPr lang="en-US" sz="3420">
                <a:solidFill>
                  <a:srgbClr val="000000"/>
                </a:solidFill>
                <a:latin typeface="Sniglet"/>
                <a:ea typeface="Sniglet"/>
                <a:cs typeface="Sniglet"/>
                <a:sym typeface="Sniglet"/>
              </a:rPr>
              <a:t> Does not support real-time rescue, maps, or automation</a:t>
            </a:r>
          </a:p>
        </p:txBody>
      </p:sp>
      <p:sp>
        <p:nvSpPr>
          <p:cNvPr name="Freeform 7" id="7"/>
          <p:cNvSpPr/>
          <p:nvPr/>
        </p:nvSpPr>
        <p:spPr>
          <a:xfrm flipH="false" flipV="false" rot="-1014196">
            <a:off x="16592471" y="1882115"/>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9300"/>
        </a:solidFill>
      </p:bgPr>
    </p:bg>
    <p:spTree>
      <p:nvGrpSpPr>
        <p:cNvPr id="1" name=""/>
        <p:cNvGrpSpPr/>
        <p:nvPr/>
      </p:nvGrpSpPr>
      <p:grpSpPr>
        <a:xfrm>
          <a:off x="0" y="0"/>
          <a:ext cx="0" cy="0"/>
          <a:chOff x="0" y="0"/>
          <a:chExt cx="0" cy="0"/>
        </a:xfrm>
      </p:grpSpPr>
      <p:sp>
        <p:nvSpPr>
          <p:cNvPr name="Freeform 2" id="2"/>
          <p:cNvSpPr/>
          <p:nvPr/>
        </p:nvSpPr>
        <p:spPr>
          <a:xfrm flipH="false" flipV="false" rot="0">
            <a:off x="-962829" y="-365724"/>
            <a:ext cx="4927817" cy="4114800"/>
          </a:xfrm>
          <a:custGeom>
            <a:avLst/>
            <a:gdLst/>
            <a:ahLst/>
            <a:cxnLst/>
            <a:rect r="r" b="b" t="t" l="l"/>
            <a:pathLst>
              <a:path h="4114800" w="4927817">
                <a:moveTo>
                  <a:pt x="0" y="0"/>
                </a:moveTo>
                <a:lnTo>
                  <a:pt x="4927817" y="0"/>
                </a:lnTo>
                <a:lnTo>
                  <a:pt x="492781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599043">
            <a:off x="14309279" y="6326275"/>
            <a:ext cx="4927817" cy="4114800"/>
          </a:xfrm>
          <a:custGeom>
            <a:avLst/>
            <a:gdLst/>
            <a:ahLst/>
            <a:cxnLst/>
            <a:rect r="r" b="b" t="t" l="l"/>
            <a:pathLst>
              <a:path h="4114800" w="4927817">
                <a:moveTo>
                  <a:pt x="4927816" y="4114800"/>
                </a:moveTo>
                <a:lnTo>
                  <a:pt x="0" y="4114800"/>
                </a:lnTo>
                <a:lnTo>
                  <a:pt x="0" y="0"/>
                </a:lnTo>
                <a:lnTo>
                  <a:pt x="4927816" y="0"/>
                </a:lnTo>
                <a:lnTo>
                  <a:pt x="4927816"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949459" y="796643"/>
            <a:ext cx="1426948" cy="464114"/>
          </a:xfrm>
          <a:custGeom>
            <a:avLst/>
            <a:gdLst/>
            <a:ahLst/>
            <a:cxnLst/>
            <a:rect r="r" b="b" t="t" l="l"/>
            <a:pathLst>
              <a:path h="464114" w="1426948">
                <a:moveTo>
                  <a:pt x="0" y="0"/>
                </a:moveTo>
                <a:lnTo>
                  <a:pt x="1426948" y="0"/>
                </a:lnTo>
                <a:lnTo>
                  <a:pt x="1426948" y="464114"/>
                </a:lnTo>
                <a:lnTo>
                  <a:pt x="0" y="4641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241977" y="791246"/>
            <a:ext cx="8134430" cy="900430"/>
          </a:xfrm>
          <a:prstGeom prst="rect">
            <a:avLst/>
          </a:prstGeom>
        </p:spPr>
        <p:txBody>
          <a:bodyPr anchor="t" rtlCol="false" tIns="0" lIns="0" bIns="0" rIns="0">
            <a:spAutoFit/>
          </a:bodyPr>
          <a:lstStyle/>
          <a:p>
            <a:pPr algn="ctr">
              <a:lnSpc>
                <a:spcPts val="7280"/>
              </a:lnSpc>
            </a:pPr>
            <a:r>
              <a:rPr lang="en-US" sz="5600">
                <a:solidFill>
                  <a:srgbClr val="000000"/>
                </a:solidFill>
                <a:latin typeface="Sniglet"/>
                <a:ea typeface="Sniglet"/>
                <a:cs typeface="Sniglet"/>
                <a:sym typeface="Sniglet"/>
              </a:rPr>
              <a:t>Purposed System </a:t>
            </a:r>
          </a:p>
        </p:txBody>
      </p:sp>
      <p:sp>
        <p:nvSpPr>
          <p:cNvPr name="TextBox 6" id="6"/>
          <p:cNvSpPr txBox="true"/>
          <p:nvPr/>
        </p:nvSpPr>
        <p:spPr>
          <a:xfrm rot="0">
            <a:off x="1812829" y="2726045"/>
            <a:ext cx="14662341" cy="4939380"/>
          </a:xfrm>
          <a:prstGeom prst="rect">
            <a:avLst/>
          </a:prstGeom>
        </p:spPr>
        <p:txBody>
          <a:bodyPr anchor="t" rtlCol="false" tIns="0" lIns="0" bIns="0" rIns="0">
            <a:spAutoFit/>
          </a:bodyPr>
          <a:lstStyle/>
          <a:p>
            <a:pPr algn="just">
              <a:lnSpc>
                <a:spcPts val="3919"/>
              </a:lnSpc>
            </a:pPr>
            <a:r>
              <a:rPr lang="en-US" sz="2799">
                <a:solidFill>
                  <a:srgbClr val="000000"/>
                </a:solidFill>
                <a:latin typeface="Bricolage Grotesque"/>
                <a:ea typeface="Bricolage Grotesque"/>
                <a:cs typeface="Bricolage Grotesque"/>
                <a:sym typeface="Bricolage Grotesque"/>
              </a:rPr>
              <a:t>To address the challenges faced by stray animals in urban areas, the proposed system is an </a:t>
            </a:r>
            <a:r>
              <a:rPr lang="en-US" sz="2799">
                <a:solidFill>
                  <a:srgbClr val="000000"/>
                </a:solidFill>
                <a:latin typeface="Bricolage Grotesque"/>
                <a:ea typeface="Bricolage Grotesque"/>
                <a:cs typeface="Bricolage Grotesque"/>
                <a:sym typeface="Bricolage Grotesque"/>
              </a:rPr>
              <a:t>AI-enabled centralized platform designed to ensure timely rescue, treatment, and adoption of injured, ill, or abandoned street animals.</a:t>
            </a:r>
          </a:p>
          <a:p>
            <a:pPr algn="just">
              <a:lnSpc>
                <a:spcPts val="3919"/>
              </a:lnSpc>
            </a:pPr>
            <a:r>
              <a:rPr lang="en-US" sz="2799">
                <a:solidFill>
                  <a:srgbClr val="000000"/>
                </a:solidFill>
                <a:latin typeface="Bricolage Grotesque"/>
                <a:ea typeface="Bricolage Grotesque"/>
                <a:cs typeface="Bricolage Grotesque"/>
                <a:sym typeface="Bricolage Grotesque"/>
              </a:rPr>
              <a:t>This system will allow citizens to easily report cases by uploading photos, location details, and descriptions through a or web portal. An integrated AI image recognition tool will help prioritize severe cases by detecting visible injuries or signs of distress.</a:t>
            </a:r>
          </a:p>
          <a:p>
            <a:pPr algn="just">
              <a:lnSpc>
                <a:spcPts val="3919"/>
              </a:lnSpc>
            </a:pPr>
            <a:r>
              <a:rPr lang="en-US" sz="2799">
                <a:solidFill>
                  <a:srgbClr val="000000"/>
                </a:solidFill>
                <a:latin typeface="Bricolage Grotesque"/>
                <a:ea typeface="Bricolage Grotesque"/>
                <a:cs typeface="Bricolage Grotesque"/>
                <a:sym typeface="Bricolage Grotesque"/>
              </a:rPr>
              <a:t>Reported cases will be automatically routed to the nearest NGO, veterinary service, or animal rescue volunteer network through a centralized database. Real-time tracking will keep citizens and rescue teams updated on the rescue status.</a:t>
            </a:r>
          </a:p>
          <a:p>
            <a:pPr algn="just">
              <a:lnSpc>
                <a:spcPts val="391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BF9"/>
        </a:solidFill>
      </p:bgPr>
    </p:bg>
    <p:spTree>
      <p:nvGrpSpPr>
        <p:cNvPr id="1" name=""/>
        <p:cNvGrpSpPr/>
        <p:nvPr/>
      </p:nvGrpSpPr>
      <p:grpSpPr>
        <a:xfrm>
          <a:off x="0" y="0"/>
          <a:ext cx="0" cy="0"/>
          <a:chOff x="0" y="0"/>
          <a:chExt cx="0" cy="0"/>
        </a:xfrm>
      </p:grpSpPr>
      <p:sp>
        <p:nvSpPr>
          <p:cNvPr name="Freeform 2" id="2"/>
          <p:cNvSpPr/>
          <p:nvPr/>
        </p:nvSpPr>
        <p:spPr>
          <a:xfrm flipH="false" flipV="false" rot="0">
            <a:off x="-1709635" y="7140549"/>
            <a:ext cx="7151896" cy="6292901"/>
          </a:xfrm>
          <a:custGeom>
            <a:avLst/>
            <a:gdLst/>
            <a:ahLst/>
            <a:cxnLst/>
            <a:rect r="r" b="b" t="t" l="l"/>
            <a:pathLst>
              <a:path h="6292901" w="7151896">
                <a:moveTo>
                  <a:pt x="0" y="0"/>
                </a:moveTo>
                <a:lnTo>
                  <a:pt x="7151896" y="0"/>
                </a:lnTo>
                <a:lnTo>
                  <a:pt x="7151896" y="6292902"/>
                </a:lnTo>
                <a:lnTo>
                  <a:pt x="0" y="62929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14196">
            <a:off x="17052621" y="2448550"/>
            <a:ext cx="7151896" cy="6292901"/>
          </a:xfrm>
          <a:custGeom>
            <a:avLst/>
            <a:gdLst/>
            <a:ahLst/>
            <a:cxnLst/>
            <a:rect r="r" b="b" t="t" l="l"/>
            <a:pathLst>
              <a:path h="6292901" w="7151896">
                <a:moveTo>
                  <a:pt x="0" y="0"/>
                </a:moveTo>
                <a:lnTo>
                  <a:pt x="7151896" y="0"/>
                </a:lnTo>
                <a:lnTo>
                  <a:pt x="7151896" y="6292901"/>
                </a:lnTo>
                <a:lnTo>
                  <a:pt x="0" y="62929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14965" y="0"/>
            <a:ext cx="4362556" cy="3642799"/>
          </a:xfrm>
          <a:custGeom>
            <a:avLst/>
            <a:gdLst/>
            <a:ahLst/>
            <a:cxnLst/>
            <a:rect r="r" b="b" t="t" l="l"/>
            <a:pathLst>
              <a:path h="3642799" w="4362556">
                <a:moveTo>
                  <a:pt x="0" y="0"/>
                </a:moveTo>
                <a:lnTo>
                  <a:pt x="4362556" y="0"/>
                </a:lnTo>
                <a:lnTo>
                  <a:pt x="4362556" y="3642799"/>
                </a:lnTo>
                <a:lnTo>
                  <a:pt x="0" y="36427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661795" y="264380"/>
            <a:ext cx="9525" cy="1517012"/>
          </a:xfrm>
          <a:prstGeom prst="rect">
            <a:avLst/>
          </a:prstGeom>
        </p:spPr>
        <p:txBody>
          <a:bodyPr anchor="t" rtlCol="false" tIns="0" lIns="0" bIns="0" rIns="0">
            <a:spAutoFit/>
          </a:bodyPr>
          <a:lstStyle/>
          <a:p>
            <a:pPr algn="ctr">
              <a:lnSpc>
                <a:spcPts val="12460"/>
              </a:lnSpc>
            </a:pPr>
          </a:p>
        </p:txBody>
      </p:sp>
      <p:sp>
        <p:nvSpPr>
          <p:cNvPr name="TextBox 6" id="6"/>
          <p:cNvSpPr txBox="true"/>
          <p:nvPr/>
        </p:nvSpPr>
        <p:spPr>
          <a:xfrm rot="0">
            <a:off x="2161281" y="2419667"/>
            <a:ext cx="14566106" cy="5380990"/>
          </a:xfrm>
          <a:prstGeom prst="rect">
            <a:avLst/>
          </a:prstGeom>
        </p:spPr>
        <p:txBody>
          <a:bodyPr anchor="t" rtlCol="false" tIns="0" lIns="0" bIns="0" rIns="0">
            <a:spAutoFit/>
          </a:bodyPr>
          <a:lstStyle/>
          <a:p>
            <a:pPr algn="just">
              <a:lnSpc>
                <a:spcPts val="4759"/>
              </a:lnSpc>
            </a:pPr>
            <a:r>
              <a:rPr lang="en-US" sz="3399">
                <a:solidFill>
                  <a:srgbClr val="000000"/>
                </a:solidFill>
                <a:latin typeface="Canva Sans"/>
                <a:ea typeface="Canva Sans"/>
                <a:cs typeface="Canva Sans"/>
                <a:sym typeface="Canva Sans"/>
              </a:rPr>
              <a:t> </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Auto-show NGOs and veterinary clinics near the reported location.</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Integrated with Google Maps API for directions.</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NGO/Vet profiles show contact details, availability, and ratings.</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NGOs or users can post pets available for adoption.</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Include image, breed, age, vaccination status, and location.</a:t>
            </a:r>
          </a:p>
          <a:p>
            <a:pPr algn="just" marL="734059" indent="-367030" lvl="1">
              <a:lnSpc>
                <a:spcPts val="4759"/>
              </a:lnSpc>
              <a:buFont typeface="Arial"/>
              <a:buChar char="•"/>
            </a:pPr>
            <a:r>
              <a:rPr lang="en-US" sz="3399">
                <a:solidFill>
                  <a:srgbClr val="000000"/>
                </a:solidFill>
                <a:latin typeface="Canva Sans"/>
                <a:ea typeface="Canva Sans"/>
                <a:cs typeface="Canva Sans"/>
                <a:sym typeface="Canva Sans"/>
              </a:rPr>
              <a:t>Adoption request button with tracking and contact form.</a:t>
            </a:r>
          </a:p>
          <a:p>
            <a:pPr algn="just">
              <a:lnSpc>
                <a:spcPts val="4759"/>
              </a:lnSpc>
            </a:pPr>
          </a:p>
          <a:p>
            <a:pPr algn="just">
              <a:lnSpc>
                <a:spcPts val="4759"/>
              </a:lnSpc>
            </a:pPr>
          </a:p>
        </p:txBody>
      </p:sp>
      <p:sp>
        <p:nvSpPr>
          <p:cNvPr name="TextBox 7" id="7"/>
          <p:cNvSpPr txBox="true"/>
          <p:nvPr/>
        </p:nvSpPr>
        <p:spPr>
          <a:xfrm rot="0">
            <a:off x="2328975" y="872925"/>
            <a:ext cx="6226572" cy="1096010"/>
          </a:xfrm>
          <a:prstGeom prst="rect">
            <a:avLst/>
          </a:prstGeom>
        </p:spPr>
        <p:txBody>
          <a:bodyPr anchor="t" rtlCol="false" tIns="0" lIns="0" bIns="0" rIns="0">
            <a:spAutoFit/>
          </a:bodyPr>
          <a:lstStyle/>
          <a:p>
            <a:pPr algn="ctr">
              <a:lnSpc>
                <a:spcPts val="7840"/>
              </a:lnSpc>
            </a:pPr>
            <a:r>
              <a:rPr lang="en-US" sz="5600" b="true">
                <a:solidFill>
                  <a:srgbClr val="000000"/>
                </a:solidFill>
                <a:latin typeface="Heading Now 71-78 Bold"/>
                <a:ea typeface="Heading Now 71-78 Bold"/>
                <a:cs typeface="Heading Now 71-78 Bold"/>
                <a:sym typeface="Heading Now 71-78 Bold"/>
              </a:rPr>
              <a:t>Fe</a:t>
            </a:r>
            <a:r>
              <a:rPr lang="en-US" sz="5600" b="true">
                <a:solidFill>
                  <a:srgbClr val="000000"/>
                </a:solidFill>
                <a:latin typeface="Heading Now 71-78 Bold"/>
                <a:ea typeface="Heading Now 71-78 Bold"/>
                <a:cs typeface="Heading Now 71-78 Bold"/>
                <a:sym typeface="Heading Now 71-78 Bold"/>
              </a:rPr>
              <a:t>atures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9F3"/>
        </a:solidFill>
      </p:bgPr>
    </p:bg>
    <p:spTree>
      <p:nvGrpSpPr>
        <p:cNvPr id="1" name=""/>
        <p:cNvGrpSpPr/>
        <p:nvPr/>
      </p:nvGrpSpPr>
      <p:grpSpPr>
        <a:xfrm>
          <a:off x="0" y="0"/>
          <a:ext cx="0" cy="0"/>
          <a:chOff x="0" y="0"/>
          <a:chExt cx="0" cy="0"/>
        </a:xfrm>
      </p:grpSpPr>
      <p:sp>
        <p:nvSpPr>
          <p:cNvPr name="Freeform 2" id="2"/>
          <p:cNvSpPr/>
          <p:nvPr/>
        </p:nvSpPr>
        <p:spPr>
          <a:xfrm flipH="false" flipV="false" rot="-8015241">
            <a:off x="9804902" y="-2308163"/>
            <a:ext cx="9675796" cy="7248051"/>
          </a:xfrm>
          <a:custGeom>
            <a:avLst/>
            <a:gdLst/>
            <a:ahLst/>
            <a:cxnLst/>
            <a:rect r="r" b="b" t="t" l="l"/>
            <a:pathLst>
              <a:path h="7248051" w="9675796">
                <a:moveTo>
                  <a:pt x="0" y="0"/>
                </a:moveTo>
                <a:lnTo>
                  <a:pt x="9675796" y="0"/>
                </a:lnTo>
                <a:lnTo>
                  <a:pt x="9675796" y="7248050"/>
                </a:lnTo>
                <a:lnTo>
                  <a:pt x="0" y="72480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8015241">
            <a:off x="11050023" y="4532252"/>
            <a:ext cx="9675796" cy="7248051"/>
          </a:xfrm>
          <a:custGeom>
            <a:avLst/>
            <a:gdLst/>
            <a:ahLst/>
            <a:cxnLst/>
            <a:rect r="r" b="b" t="t" l="l"/>
            <a:pathLst>
              <a:path h="7248051" w="9675796">
                <a:moveTo>
                  <a:pt x="0" y="0"/>
                </a:moveTo>
                <a:lnTo>
                  <a:pt x="9675795" y="0"/>
                </a:lnTo>
                <a:lnTo>
                  <a:pt x="9675795" y="7248051"/>
                </a:lnTo>
                <a:lnTo>
                  <a:pt x="0" y="72480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4" id="4"/>
          <p:cNvGrpSpPr/>
          <p:nvPr/>
        </p:nvGrpSpPr>
        <p:grpSpPr>
          <a:xfrm rot="0">
            <a:off x="8682296" y="1668975"/>
            <a:ext cx="9473634" cy="6949051"/>
            <a:chOff x="0" y="0"/>
            <a:chExt cx="4198620" cy="3079750"/>
          </a:xfrm>
        </p:grpSpPr>
        <p:sp>
          <p:nvSpPr>
            <p:cNvPr name="Freeform 5" id="5"/>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blipFill>
              <a:blip r:embed="rId6"/>
              <a:stretch>
                <a:fillRect l="0" t="-2554" r="0" b="-2554"/>
              </a:stretch>
            </a:blipFill>
          </p:spPr>
        </p:sp>
      </p:grpSp>
      <p:sp>
        <p:nvSpPr>
          <p:cNvPr name="Freeform 6" id="6"/>
          <p:cNvSpPr/>
          <p:nvPr/>
        </p:nvSpPr>
        <p:spPr>
          <a:xfrm flipH="false" flipV="false" rot="2490764">
            <a:off x="14773791" y="7916213"/>
            <a:ext cx="3753861" cy="2368345"/>
          </a:xfrm>
          <a:custGeom>
            <a:avLst/>
            <a:gdLst/>
            <a:ahLst/>
            <a:cxnLst/>
            <a:rect r="r" b="b" t="t" l="l"/>
            <a:pathLst>
              <a:path h="2368345" w="3753861">
                <a:moveTo>
                  <a:pt x="0" y="0"/>
                </a:moveTo>
                <a:lnTo>
                  <a:pt x="3753861" y="0"/>
                </a:lnTo>
                <a:lnTo>
                  <a:pt x="3753861" y="2368344"/>
                </a:lnTo>
                <a:lnTo>
                  <a:pt x="0" y="23683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p:nvPr/>
        </p:nvGrpSpPr>
        <p:grpSpPr>
          <a:xfrm rot="0">
            <a:off x="2102689" y="3294364"/>
            <a:ext cx="7645971" cy="3199230"/>
            <a:chOff x="0" y="0"/>
            <a:chExt cx="10194628" cy="4265640"/>
          </a:xfrm>
        </p:grpSpPr>
        <p:sp>
          <p:nvSpPr>
            <p:cNvPr name="TextBox 8" id="8"/>
            <p:cNvSpPr txBox="true"/>
            <p:nvPr/>
          </p:nvSpPr>
          <p:spPr>
            <a:xfrm rot="0">
              <a:off x="0" y="3460742"/>
              <a:ext cx="10194628" cy="804898"/>
            </a:xfrm>
            <a:prstGeom prst="rect">
              <a:avLst/>
            </a:prstGeom>
          </p:spPr>
          <p:txBody>
            <a:bodyPr anchor="t" rtlCol="false" tIns="0" lIns="0" bIns="0" rIns="0">
              <a:spAutoFit/>
            </a:bodyPr>
            <a:lstStyle/>
            <a:p>
              <a:pPr algn="l" marL="0" indent="0" lvl="0">
                <a:lnSpc>
                  <a:spcPts val="4418"/>
                </a:lnSpc>
              </a:pPr>
            </a:p>
          </p:txBody>
        </p:sp>
        <p:sp>
          <p:nvSpPr>
            <p:cNvPr name="TextBox 9" id="9"/>
            <p:cNvSpPr txBox="true"/>
            <p:nvPr/>
          </p:nvSpPr>
          <p:spPr>
            <a:xfrm rot="0">
              <a:off x="0" y="-38100"/>
              <a:ext cx="10194628" cy="3307926"/>
            </a:xfrm>
            <a:prstGeom prst="rect">
              <a:avLst/>
            </a:prstGeom>
          </p:spPr>
          <p:txBody>
            <a:bodyPr anchor="t" rtlCol="false" tIns="0" lIns="0" bIns="0" rIns="0">
              <a:spAutoFit/>
            </a:bodyPr>
            <a:lstStyle/>
            <a:p>
              <a:pPr algn="l">
                <a:lnSpc>
                  <a:spcPts val="8799"/>
                </a:lnSpc>
              </a:pPr>
              <a:r>
                <a:rPr lang="en-US" sz="8799" b="true">
                  <a:solidFill>
                    <a:srgbClr val="010E21"/>
                  </a:solidFill>
                  <a:latin typeface="Heading Now 71-78 Bold"/>
                  <a:ea typeface="Heading Now 71-78 Bold"/>
                  <a:cs typeface="Heading Now 71-78 Bold"/>
                  <a:sym typeface="Heading Now 71-78 Bold"/>
                </a:rPr>
                <a:t>SAKHI </a:t>
              </a:r>
            </a:p>
            <a:p>
              <a:pPr algn="l" marL="0" indent="0" lvl="0">
                <a:lnSpc>
                  <a:spcPts val="8799"/>
                </a:lnSpc>
              </a:pPr>
            </a:p>
          </p:txBody>
        </p:sp>
      </p:grpSp>
      <p:sp>
        <p:nvSpPr>
          <p:cNvPr name="TextBox 10" id="10"/>
          <p:cNvSpPr txBox="true"/>
          <p:nvPr/>
        </p:nvSpPr>
        <p:spPr>
          <a:xfrm rot="0">
            <a:off x="1028700" y="4817779"/>
            <a:ext cx="6840426" cy="622935"/>
          </a:xfrm>
          <a:prstGeom prst="rect">
            <a:avLst/>
          </a:prstGeom>
        </p:spPr>
        <p:txBody>
          <a:bodyPr anchor="t" rtlCol="false" tIns="0" lIns="0" bIns="0" rIns="0">
            <a:spAutoFit/>
          </a:bodyPr>
          <a:lstStyle/>
          <a:p>
            <a:pPr algn="ctr">
              <a:lnSpc>
                <a:spcPts val="5040"/>
              </a:lnSpc>
            </a:pPr>
            <a:r>
              <a:rPr lang="en-US" sz="3600" b="true">
                <a:solidFill>
                  <a:srgbClr val="010E21"/>
                </a:solidFill>
                <a:latin typeface="Bricolage Grotesque Bold"/>
                <a:ea typeface="Bricolage Grotesque Bold"/>
                <a:cs typeface="Bricolage Grotesque Bold"/>
                <a:sym typeface="Bricolage Grotesque Bold"/>
              </a:rPr>
              <a:t>“Sisterhood. Safety. Support.”</a:t>
            </a:r>
          </a:p>
        </p:txBody>
      </p:sp>
      <p:sp>
        <p:nvSpPr>
          <p:cNvPr name="TextBox 11" id="11"/>
          <p:cNvSpPr txBox="true"/>
          <p:nvPr/>
        </p:nvSpPr>
        <p:spPr>
          <a:xfrm rot="0">
            <a:off x="1192694" y="316534"/>
            <a:ext cx="1819989" cy="375285"/>
          </a:xfrm>
          <a:prstGeom prst="rect">
            <a:avLst/>
          </a:prstGeom>
        </p:spPr>
        <p:txBody>
          <a:bodyPr anchor="t" rtlCol="false" tIns="0" lIns="0" bIns="0" rIns="0">
            <a:spAutoFit/>
          </a:bodyPr>
          <a:lstStyle/>
          <a:p>
            <a:pPr algn="ctr">
              <a:lnSpc>
                <a:spcPts val="2849"/>
              </a:lnSpc>
              <a:spcBef>
                <a:spcPct val="0"/>
              </a:spcBef>
            </a:pPr>
            <a:r>
              <a:rPr lang="en-US" sz="1899">
                <a:solidFill>
                  <a:srgbClr val="010E21"/>
                </a:solidFill>
                <a:latin typeface="Heading Now 71-78"/>
                <a:ea typeface="Heading Now 71-78"/>
                <a:cs typeface="Heading Now 71-78"/>
                <a:sym typeface="Heading Now 71-78"/>
              </a:rPr>
              <a:t>SIH PS ID:1605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9F3"/>
        </a:solidFill>
      </p:bgPr>
    </p:bg>
    <p:spTree>
      <p:nvGrpSpPr>
        <p:cNvPr id="1" name=""/>
        <p:cNvGrpSpPr/>
        <p:nvPr/>
      </p:nvGrpSpPr>
      <p:grpSpPr>
        <a:xfrm>
          <a:off x="0" y="0"/>
          <a:ext cx="0" cy="0"/>
          <a:chOff x="0" y="0"/>
          <a:chExt cx="0" cy="0"/>
        </a:xfrm>
      </p:grpSpPr>
      <p:sp>
        <p:nvSpPr>
          <p:cNvPr name="Freeform 2" id="2"/>
          <p:cNvSpPr/>
          <p:nvPr/>
        </p:nvSpPr>
        <p:spPr>
          <a:xfrm flipH="false" flipV="false" rot="0">
            <a:off x="-1505823" y="-507288"/>
            <a:ext cx="6195582" cy="5102907"/>
          </a:xfrm>
          <a:custGeom>
            <a:avLst/>
            <a:gdLst/>
            <a:ahLst/>
            <a:cxnLst/>
            <a:rect r="r" b="b" t="t" l="l"/>
            <a:pathLst>
              <a:path h="5102907" w="6195582">
                <a:moveTo>
                  <a:pt x="0" y="0"/>
                </a:moveTo>
                <a:lnTo>
                  <a:pt x="6195582" y="0"/>
                </a:lnTo>
                <a:lnTo>
                  <a:pt x="6195582" y="5102907"/>
                </a:lnTo>
                <a:lnTo>
                  <a:pt x="0" y="51029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639936">
            <a:off x="2812829" y="1028700"/>
            <a:ext cx="3753861" cy="2368345"/>
          </a:xfrm>
          <a:custGeom>
            <a:avLst/>
            <a:gdLst/>
            <a:ahLst/>
            <a:cxnLst/>
            <a:rect r="r" b="b" t="t" l="l"/>
            <a:pathLst>
              <a:path h="2368345" w="3753861">
                <a:moveTo>
                  <a:pt x="0" y="0"/>
                </a:moveTo>
                <a:lnTo>
                  <a:pt x="3753860" y="0"/>
                </a:lnTo>
                <a:lnTo>
                  <a:pt x="3753860" y="2368345"/>
                </a:lnTo>
                <a:lnTo>
                  <a:pt x="0" y="23683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4" id="4"/>
          <p:cNvGrpSpPr/>
          <p:nvPr/>
        </p:nvGrpSpPr>
        <p:grpSpPr>
          <a:xfrm rot="0">
            <a:off x="6689143" y="1727542"/>
            <a:ext cx="8932354" cy="1578904"/>
            <a:chOff x="0" y="0"/>
            <a:chExt cx="11909805" cy="2105205"/>
          </a:xfrm>
        </p:grpSpPr>
        <p:sp>
          <p:nvSpPr>
            <p:cNvPr name="TextBox 5" id="5"/>
            <p:cNvSpPr txBox="true"/>
            <p:nvPr/>
          </p:nvSpPr>
          <p:spPr>
            <a:xfrm rot="0">
              <a:off x="0" y="-152400"/>
              <a:ext cx="11909805" cy="1279652"/>
            </a:xfrm>
            <a:prstGeom prst="rect">
              <a:avLst/>
            </a:prstGeom>
          </p:spPr>
          <p:txBody>
            <a:bodyPr anchor="t" rtlCol="false" tIns="0" lIns="0" bIns="0" rIns="0">
              <a:spAutoFit/>
            </a:bodyPr>
            <a:lstStyle/>
            <a:p>
              <a:pPr algn="l" marL="0" indent="0" lvl="0">
                <a:lnSpc>
                  <a:spcPts val="6888"/>
                </a:lnSpc>
                <a:spcBef>
                  <a:spcPct val="0"/>
                </a:spcBef>
              </a:pPr>
              <a:r>
                <a:rPr lang="en-US" b="true" sz="5600">
                  <a:solidFill>
                    <a:srgbClr val="010E21"/>
                  </a:solidFill>
                  <a:latin typeface="Heading Now 71-78 Bold"/>
                  <a:ea typeface="Heading Now 71-78 Bold"/>
                  <a:cs typeface="Heading Now 71-78 Bold"/>
                  <a:sym typeface="Heading Now 71-78 Bold"/>
                </a:rPr>
                <a:t>P</a:t>
              </a:r>
              <a:r>
                <a:rPr lang="en-US" b="true" sz="5600" u="none">
                  <a:solidFill>
                    <a:srgbClr val="010E21"/>
                  </a:solidFill>
                  <a:latin typeface="Heading Now 71-78 Bold"/>
                  <a:ea typeface="Heading Now 71-78 Bold"/>
                  <a:cs typeface="Heading Now 71-78 Bold"/>
                  <a:sym typeface="Heading Now 71-78 Bold"/>
                </a:rPr>
                <a:t>roblem Statement</a:t>
              </a:r>
            </a:p>
          </p:txBody>
        </p:sp>
        <p:sp>
          <p:nvSpPr>
            <p:cNvPr name="TextBox 6" id="6"/>
            <p:cNvSpPr txBox="true"/>
            <p:nvPr/>
          </p:nvSpPr>
          <p:spPr>
            <a:xfrm rot="0">
              <a:off x="0" y="1716585"/>
              <a:ext cx="11909805" cy="388620"/>
            </a:xfrm>
            <a:prstGeom prst="rect">
              <a:avLst/>
            </a:prstGeom>
          </p:spPr>
          <p:txBody>
            <a:bodyPr anchor="t" rtlCol="false" tIns="0" lIns="0" bIns="0" rIns="0">
              <a:spAutoFit/>
            </a:bodyPr>
            <a:lstStyle/>
            <a:p>
              <a:pPr algn="l" marL="0" indent="0" lvl="0">
                <a:lnSpc>
                  <a:spcPts val="2399"/>
                </a:lnSpc>
                <a:spcBef>
                  <a:spcPct val="0"/>
                </a:spcBef>
              </a:pPr>
            </a:p>
          </p:txBody>
        </p:sp>
      </p:grpSp>
      <p:grpSp>
        <p:nvGrpSpPr>
          <p:cNvPr name="Group 7" id="7"/>
          <p:cNvGrpSpPr/>
          <p:nvPr/>
        </p:nvGrpSpPr>
        <p:grpSpPr>
          <a:xfrm rot="0">
            <a:off x="10180776" y="4840993"/>
            <a:ext cx="6378972" cy="4247719"/>
            <a:chOff x="0" y="0"/>
            <a:chExt cx="8505296" cy="5663625"/>
          </a:xfrm>
        </p:grpSpPr>
        <p:sp>
          <p:nvSpPr>
            <p:cNvPr name="TextBox 8" id="8"/>
            <p:cNvSpPr txBox="true"/>
            <p:nvPr/>
          </p:nvSpPr>
          <p:spPr>
            <a:xfrm rot="0">
              <a:off x="0" y="-38100"/>
              <a:ext cx="8505296" cy="537635"/>
            </a:xfrm>
            <a:prstGeom prst="rect">
              <a:avLst/>
            </a:prstGeom>
          </p:spPr>
          <p:txBody>
            <a:bodyPr anchor="t" rtlCol="false" tIns="0" lIns="0" bIns="0" rIns="0">
              <a:spAutoFit/>
            </a:bodyPr>
            <a:lstStyle/>
            <a:p>
              <a:pPr algn="l" marL="0" indent="0" lvl="0">
                <a:lnSpc>
                  <a:spcPts val="2750"/>
                </a:lnSpc>
                <a:spcBef>
                  <a:spcPct val="0"/>
                </a:spcBef>
              </a:pPr>
            </a:p>
          </p:txBody>
        </p:sp>
        <p:sp>
          <p:nvSpPr>
            <p:cNvPr name="TextBox 9" id="9"/>
            <p:cNvSpPr txBox="true"/>
            <p:nvPr/>
          </p:nvSpPr>
          <p:spPr>
            <a:xfrm rot="0">
              <a:off x="14985" y="795870"/>
              <a:ext cx="8490310" cy="388620"/>
            </a:xfrm>
            <a:prstGeom prst="rect">
              <a:avLst/>
            </a:prstGeom>
          </p:spPr>
          <p:txBody>
            <a:bodyPr anchor="t" rtlCol="false" tIns="0" lIns="0" bIns="0" rIns="0">
              <a:spAutoFit/>
            </a:bodyPr>
            <a:lstStyle/>
            <a:p>
              <a:pPr algn="l" marL="0" indent="0" lvl="0">
                <a:lnSpc>
                  <a:spcPts val="2399"/>
                </a:lnSpc>
                <a:spcBef>
                  <a:spcPct val="0"/>
                </a:spcBef>
              </a:pPr>
            </a:p>
          </p:txBody>
        </p:sp>
        <p:sp>
          <p:nvSpPr>
            <p:cNvPr name="TextBox 10" id="10"/>
            <p:cNvSpPr txBox="true"/>
            <p:nvPr/>
          </p:nvSpPr>
          <p:spPr>
            <a:xfrm rot="0">
              <a:off x="14985" y="3034459"/>
              <a:ext cx="8490310" cy="388620"/>
            </a:xfrm>
            <a:prstGeom prst="rect">
              <a:avLst/>
            </a:prstGeom>
          </p:spPr>
          <p:txBody>
            <a:bodyPr anchor="t" rtlCol="false" tIns="0" lIns="0" bIns="0" rIns="0">
              <a:spAutoFit/>
            </a:bodyPr>
            <a:lstStyle/>
            <a:p>
              <a:pPr algn="l" marL="0" indent="0" lvl="0">
                <a:lnSpc>
                  <a:spcPts val="2399"/>
                </a:lnSpc>
                <a:spcBef>
                  <a:spcPct val="0"/>
                </a:spcBef>
              </a:pPr>
            </a:p>
          </p:txBody>
        </p:sp>
        <p:sp>
          <p:nvSpPr>
            <p:cNvPr name="TextBox 11" id="11"/>
            <p:cNvSpPr txBox="true"/>
            <p:nvPr/>
          </p:nvSpPr>
          <p:spPr>
            <a:xfrm rot="0">
              <a:off x="14985" y="5275005"/>
              <a:ext cx="8490310" cy="388620"/>
            </a:xfrm>
            <a:prstGeom prst="rect">
              <a:avLst/>
            </a:prstGeom>
          </p:spPr>
          <p:txBody>
            <a:bodyPr anchor="t" rtlCol="false" tIns="0" lIns="0" bIns="0" rIns="0">
              <a:spAutoFit/>
            </a:bodyPr>
            <a:lstStyle/>
            <a:p>
              <a:pPr algn="l" marL="0" indent="0" lvl="0">
                <a:lnSpc>
                  <a:spcPts val="2399"/>
                </a:lnSpc>
                <a:spcBef>
                  <a:spcPct val="0"/>
                </a:spcBef>
              </a:pPr>
            </a:p>
          </p:txBody>
        </p:sp>
        <p:sp>
          <p:nvSpPr>
            <p:cNvPr name="TextBox 12" id="12"/>
            <p:cNvSpPr txBox="true"/>
            <p:nvPr/>
          </p:nvSpPr>
          <p:spPr>
            <a:xfrm rot="0">
              <a:off x="14985" y="2200490"/>
              <a:ext cx="8490310" cy="537635"/>
            </a:xfrm>
            <a:prstGeom prst="rect">
              <a:avLst/>
            </a:prstGeom>
          </p:spPr>
          <p:txBody>
            <a:bodyPr anchor="t" rtlCol="false" tIns="0" lIns="0" bIns="0" rIns="0">
              <a:spAutoFit/>
            </a:bodyPr>
            <a:lstStyle/>
            <a:p>
              <a:pPr algn="l" marL="0" indent="0" lvl="0">
                <a:lnSpc>
                  <a:spcPts val="2750"/>
                </a:lnSpc>
                <a:spcBef>
                  <a:spcPct val="0"/>
                </a:spcBef>
              </a:pPr>
            </a:p>
          </p:txBody>
        </p:sp>
        <p:sp>
          <p:nvSpPr>
            <p:cNvPr name="TextBox 13" id="13"/>
            <p:cNvSpPr txBox="true"/>
            <p:nvPr/>
          </p:nvSpPr>
          <p:spPr>
            <a:xfrm rot="0">
              <a:off x="14985" y="4441035"/>
              <a:ext cx="8490310" cy="537635"/>
            </a:xfrm>
            <a:prstGeom prst="rect">
              <a:avLst/>
            </a:prstGeom>
          </p:spPr>
          <p:txBody>
            <a:bodyPr anchor="t" rtlCol="false" tIns="0" lIns="0" bIns="0" rIns="0">
              <a:spAutoFit/>
            </a:bodyPr>
            <a:lstStyle/>
            <a:p>
              <a:pPr algn="l" marL="0" indent="0" lvl="0">
                <a:lnSpc>
                  <a:spcPts val="2750"/>
                </a:lnSpc>
                <a:spcBef>
                  <a:spcPct val="0"/>
                </a:spcBef>
              </a:pPr>
            </a:p>
          </p:txBody>
        </p:sp>
      </p:grpSp>
      <p:sp>
        <p:nvSpPr>
          <p:cNvPr name="TextBox 14" id="14"/>
          <p:cNvSpPr txBox="true"/>
          <p:nvPr/>
        </p:nvSpPr>
        <p:spPr>
          <a:xfrm rot="0">
            <a:off x="2478659" y="4528944"/>
            <a:ext cx="13624316" cy="2980690"/>
          </a:xfrm>
          <a:prstGeom prst="rect">
            <a:avLst/>
          </a:prstGeom>
        </p:spPr>
        <p:txBody>
          <a:bodyPr anchor="t" rtlCol="false" tIns="0" lIns="0" bIns="0" rIns="0">
            <a:spAutoFit/>
          </a:bodyPr>
          <a:lstStyle/>
          <a:p>
            <a:pPr algn="just">
              <a:lnSpc>
                <a:spcPts val="4759"/>
              </a:lnSpc>
            </a:pPr>
            <a:r>
              <a:rPr lang="en-US" sz="3399">
                <a:solidFill>
                  <a:srgbClr val="010E21"/>
                </a:solidFill>
                <a:latin typeface="Bricolage Grotesque"/>
                <a:ea typeface="Bricolage Grotesque"/>
                <a:cs typeface="Bricolage Grotesque"/>
                <a:sym typeface="Bricolage Grotesque"/>
              </a:rPr>
              <a:t>The growing concern for the safety of women and the increase in crimes against women in various cities that highlight the need for advanced surveillance and analytical solutions to protect women from various possible threats. We need a promising approach to address these issues through real-time threat detection software.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D6B8F5"/>
        </a:solidFill>
      </p:bgPr>
    </p:bg>
    <p:spTree>
      <p:nvGrpSpPr>
        <p:cNvPr id="1" name=""/>
        <p:cNvGrpSpPr/>
        <p:nvPr/>
      </p:nvGrpSpPr>
      <p:grpSpPr>
        <a:xfrm>
          <a:off x="0" y="0"/>
          <a:ext cx="0" cy="0"/>
          <a:chOff x="0" y="0"/>
          <a:chExt cx="0" cy="0"/>
        </a:xfrm>
      </p:grpSpPr>
      <p:grpSp>
        <p:nvGrpSpPr>
          <p:cNvPr name="Group 2" id="2"/>
          <p:cNvGrpSpPr/>
          <p:nvPr/>
        </p:nvGrpSpPr>
        <p:grpSpPr>
          <a:xfrm rot="0">
            <a:off x="687483" y="794113"/>
            <a:ext cx="16913034" cy="8698774"/>
            <a:chOff x="0" y="0"/>
            <a:chExt cx="4454462" cy="2291035"/>
          </a:xfrm>
        </p:grpSpPr>
        <p:sp>
          <p:nvSpPr>
            <p:cNvPr name="Freeform 3" id="3"/>
            <p:cNvSpPr/>
            <p:nvPr/>
          </p:nvSpPr>
          <p:spPr>
            <a:xfrm flipH="false" flipV="false" rot="0">
              <a:off x="0" y="0"/>
              <a:ext cx="4454462" cy="2291035"/>
            </a:xfrm>
            <a:custGeom>
              <a:avLst/>
              <a:gdLst/>
              <a:ahLst/>
              <a:cxnLst/>
              <a:rect r="r" b="b" t="t" l="l"/>
              <a:pathLst>
                <a:path h="2291035" w="4454462">
                  <a:moveTo>
                    <a:pt x="0" y="0"/>
                  </a:moveTo>
                  <a:lnTo>
                    <a:pt x="4454462" y="0"/>
                  </a:lnTo>
                  <a:lnTo>
                    <a:pt x="4454462" y="2291035"/>
                  </a:lnTo>
                  <a:lnTo>
                    <a:pt x="0" y="2291035"/>
                  </a:lnTo>
                  <a:close/>
                </a:path>
              </a:pathLst>
            </a:custGeom>
            <a:solidFill>
              <a:srgbClr val="EDE9F3"/>
            </a:solidFill>
          </p:spPr>
        </p:sp>
        <p:sp>
          <p:nvSpPr>
            <p:cNvPr name="TextBox 4" id="4"/>
            <p:cNvSpPr txBox="true"/>
            <p:nvPr/>
          </p:nvSpPr>
          <p:spPr>
            <a:xfrm>
              <a:off x="0" y="-85725"/>
              <a:ext cx="4454462" cy="2376760"/>
            </a:xfrm>
            <a:prstGeom prst="rect">
              <a:avLst/>
            </a:prstGeom>
          </p:spPr>
          <p:txBody>
            <a:bodyPr anchor="ctr" rtlCol="false" tIns="50800" lIns="50800" bIns="50800" rIns="50800"/>
            <a:lstStyle/>
            <a:p>
              <a:pPr algn="ctr">
                <a:lnSpc>
                  <a:spcPts val="2250"/>
                </a:lnSpc>
              </a:pPr>
            </a:p>
          </p:txBody>
        </p:sp>
      </p:grpSp>
      <p:sp>
        <p:nvSpPr>
          <p:cNvPr name="Freeform 5" id="5"/>
          <p:cNvSpPr/>
          <p:nvPr/>
        </p:nvSpPr>
        <p:spPr>
          <a:xfrm flipH="false" flipV="false" rot="2136881">
            <a:off x="13662667" y="7287795"/>
            <a:ext cx="5764776" cy="3941010"/>
          </a:xfrm>
          <a:custGeom>
            <a:avLst/>
            <a:gdLst/>
            <a:ahLst/>
            <a:cxnLst/>
            <a:rect r="r" b="b" t="t" l="l"/>
            <a:pathLst>
              <a:path h="3941010" w="5764776">
                <a:moveTo>
                  <a:pt x="0" y="0"/>
                </a:moveTo>
                <a:lnTo>
                  <a:pt x="5764775" y="0"/>
                </a:lnTo>
                <a:lnTo>
                  <a:pt x="5764775" y="3941010"/>
                </a:lnTo>
                <a:lnTo>
                  <a:pt x="0" y="3941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70949" y="6792164"/>
            <a:ext cx="4572000" cy="4114800"/>
          </a:xfrm>
          <a:custGeom>
            <a:avLst/>
            <a:gdLst/>
            <a:ahLst/>
            <a:cxnLst/>
            <a:rect r="r" b="b" t="t" l="l"/>
            <a:pathLst>
              <a:path h="4114800" w="4572000">
                <a:moveTo>
                  <a:pt x="0" y="0"/>
                </a:moveTo>
                <a:lnTo>
                  <a:pt x="4572000" y="0"/>
                </a:lnTo>
                <a:lnTo>
                  <a:pt x="45720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7" id="7"/>
          <p:cNvSpPr txBox="true"/>
          <p:nvPr/>
        </p:nvSpPr>
        <p:spPr>
          <a:xfrm rot="0">
            <a:off x="6047118" y="1098719"/>
            <a:ext cx="7963354" cy="997839"/>
          </a:xfrm>
          <a:prstGeom prst="rect">
            <a:avLst/>
          </a:prstGeom>
        </p:spPr>
        <p:txBody>
          <a:bodyPr anchor="t" rtlCol="false" tIns="0" lIns="0" bIns="0" rIns="0">
            <a:spAutoFit/>
          </a:bodyPr>
          <a:lstStyle/>
          <a:p>
            <a:pPr algn="l" marL="0" indent="0" lvl="0">
              <a:lnSpc>
                <a:spcPts val="6888"/>
              </a:lnSpc>
            </a:pPr>
            <a:r>
              <a:rPr lang="en-US" b="true" sz="5600">
                <a:solidFill>
                  <a:srgbClr val="010E21"/>
                </a:solidFill>
                <a:latin typeface="Heading Now 71-78 Bold"/>
                <a:ea typeface="Heading Now 71-78 Bold"/>
                <a:cs typeface="Heading Now 71-78 Bold"/>
                <a:sym typeface="Heading Now 71-78 Bold"/>
              </a:rPr>
              <a:t>Exisiting</a:t>
            </a:r>
            <a:r>
              <a:rPr lang="en-US" b="true" sz="5600">
                <a:solidFill>
                  <a:srgbClr val="010E21"/>
                </a:solidFill>
                <a:latin typeface="Heading Now 71-78 Bold"/>
                <a:ea typeface="Heading Now 71-78 Bold"/>
                <a:cs typeface="Heading Now 71-78 Bold"/>
                <a:sym typeface="Heading Now 71-78 Bold"/>
              </a:rPr>
              <a:t> System</a:t>
            </a:r>
          </a:p>
        </p:txBody>
      </p:sp>
      <p:sp>
        <p:nvSpPr>
          <p:cNvPr name="TextBox 8" id="8"/>
          <p:cNvSpPr txBox="true"/>
          <p:nvPr/>
        </p:nvSpPr>
        <p:spPr>
          <a:xfrm rot="0">
            <a:off x="2247813" y="3077527"/>
            <a:ext cx="14297242" cy="4514850"/>
          </a:xfrm>
          <a:prstGeom prst="rect">
            <a:avLst/>
          </a:prstGeom>
        </p:spPr>
        <p:txBody>
          <a:bodyPr anchor="t" rtlCol="false" tIns="0" lIns="0" bIns="0" rIns="0">
            <a:spAutoFit/>
          </a:bodyPr>
          <a:lstStyle/>
          <a:p>
            <a:pPr algn="just" marL="604518" indent="-302259" lvl="1">
              <a:lnSpc>
                <a:spcPts val="4199"/>
              </a:lnSpc>
              <a:buFont typeface="Arial"/>
              <a:buChar char="•"/>
            </a:pPr>
            <a:r>
              <a:rPr lang="en-US" sz="2799">
                <a:solidFill>
                  <a:srgbClr val="010E21"/>
                </a:solidFill>
                <a:latin typeface="Bricolage Grotesque"/>
                <a:ea typeface="Bricolage Grotesque"/>
                <a:cs typeface="Bricolage Grotesque"/>
                <a:sym typeface="Bricolage Grotesque"/>
              </a:rPr>
              <a:t>Helpline Number : In India, the women’s helpline number provide emergency and non-emergency  service to the women’s who contact them on the toll-free number.</a:t>
            </a:r>
          </a:p>
          <a:p>
            <a:pPr algn="just" marL="604518" indent="-302259" lvl="1">
              <a:lnSpc>
                <a:spcPts val="4199"/>
              </a:lnSpc>
              <a:buFont typeface="Arial"/>
              <a:buChar char="•"/>
            </a:pPr>
            <a:r>
              <a:rPr lang="en-US" sz="2799">
                <a:solidFill>
                  <a:srgbClr val="010E21"/>
                </a:solidFill>
                <a:latin typeface="Bricolage Grotesque"/>
                <a:ea typeface="Bricolage Grotesque"/>
                <a:cs typeface="Bricolage Grotesque"/>
                <a:sym typeface="Bricolage Grotesque"/>
              </a:rPr>
              <a:t>112 India : The platform provided by Indian government for various types of emergencies such as fire, accident, women’s and child, etc.  </a:t>
            </a:r>
          </a:p>
          <a:p>
            <a:pPr algn="just" marL="604518" indent="-302259" lvl="1">
              <a:lnSpc>
                <a:spcPts val="4199"/>
              </a:lnSpc>
              <a:buFont typeface="Arial"/>
              <a:buChar char="•"/>
            </a:pPr>
            <a:r>
              <a:rPr lang="en-US" sz="2799">
                <a:solidFill>
                  <a:srgbClr val="010E21"/>
                </a:solidFill>
                <a:latin typeface="Bricolage Grotesque"/>
                <a:ea typeface="Bricolage Grotesque"/>
                <a:cs typeface="Bricolage Grotesque"/>
                <a:sym typeface="Bricolage Grotesque"/>
              </a:rPr>
              <a:t>Manual Alerts: Existing SOS or panic button apps  require the victim to actively press a button or make a call, which may not always be possible in a threatening situation.</a:t>
            </a:r>
          </a:p>
          <a:p>
            <a:pPr algn="just">
              <a:lnSpc>
                <a:spcPts val="3600"/>
              </a:lnSpc>
            </a:pPr>
          </a:p>
          <a:p>
            <a:pPr algn="ctr">
              <a:lnSpc>
                <a:spcPts val="329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9F3"/>
        </a:solidFill>
      </p:bgPr>
    </p:bg>
    <p:spTree>
      <p:nvGrpSpPr>
        <p:cNvPr id="1" name=""/>
        <p:cNvGrpSpPr/>
        <p:nvPr/>
      </p:nvGrpSpPr>
      <p:grpSpPr>
        <a:xfrm>
          <a:off x="0" y="0"/>
          <a:ext cx="0" cy="0"/>
          <a:chOff x="0" y="0"/>
          <a:chExt cx="0" cy="0"/>
        </a:xfrm>
      </p:grpSpPr>
      <p:sp>
        <p:nvSpPr>
          <p:cNvPr name="Freeform 2" id="2"/>
          <p:cNvSpPr/>
          <p:nvPr/>
        </p:nvSpPr>
        <p:spPr>
          <a:xfrm flipH="false" flipV="false" rot="-1221681">
            <a:off x="-8053232" y="-2901302"/>
            <a:ext cx="19637708" cy="6895301"/>
          </a:xfrm>
          <a:custGeom>
            <a:avLst/>
            <a:gdLst/>
            <a:ahLst/>
            <a:cxnLst/>
            <a:rect r="r" b="b" t="t" l="l"/>
            <a:pathLst>
              <a:path h="6895301" w="19637708">
                <a:moveTo>
                  <a:pt x="0" y="0"/>
                </a:moveTo>
                <a:lnTo>
                  <a:pt x="19637708" y="0"/>
                </a:lnTo>
                <a:lnTo>
                  <a:pt x="19637708" y="6895301"/>
                </a:lnTo>
                <a:lnTo>
                  <a:pt x="0" y="6895301"/>
                </a:lnTo>
                <a:lnTo>
                  <a:pt x="0" y="0"/>
                </a:lnTo>
                <a:close/>
              </a:path>
            </a:pathLst>
          </a:custGeom>
          <a:blipFill>
            <a:blip r:embed="rId2">
              <a:extLst>
                <a:ext uri="{96DAC541-7B7A-43D3-8B79-37D633B846F1}">
                  <asvg:svgBlip xmlns:asvg="http://schemas.microsoft.com/office/drawing/2016/SVG/main" r:embed="rId3"/>
                </a:ext>
              </a:extLst>
            </a:blip>
            <a:stretch>
              <a:fillRect l="-63660" t="0" r="0" b="0"/>
            </a:stretch>
          </a:blipFill>
        </p:spPr>
      </p:sp>
      <p:sp>
        <p:nvSpPr>
          <p:cNvPr name="Freeform 3" id="3"/>
          <p:cNvSpPr/>
          <p:nvPr/>
        </p:nvSpPr>
        <p:spPr>
          <a:xfrm flipH="false" flipV="false" rot="-1221681">
            <a:off x="8907502" y="8485790"/>
            <a:ext cx="19637708" cy="6895301"/>
          </a:xfrm>
          <a:custGeom>
            <a:avLst/>
            <a:gdLst/>
            <a:ahLst/>
            <a:cxnLst/>
            <a:rect r="r" b="b" t="t" l="l"/>
            <a:pathLst>
              <a:path h="6895301" w="19637708">
                <a:moveTo>
                  <a:pt x="0" y="0"/>
                </a:moveTo>
                <a:lnTo>
                  <a:pt x="19637708" y="0"/>
                </a:lnTo>
                <a:lnTo>
                  <a:pt x="19637708" y="6895301"/>
                </a:lnTo>
                <a:lnTo>
                  <a:pt x="0" y="6895301"/>
                </a:lnTo>
                <a:lnTo>
                  <a:pt x="0" y="0"/>
                </a:lnTo>
                <a:close/>
              </a:path>
            </a:pathLst>
          </a:custGeom>
          <a:blipFill>
            <a:blip r:embed="rId2">
              <a:extLst>
                <a:ext uri="{96DAC541-7B7A-43D3-8B79-37D633B846F1}">
                  <asvg:svgBlip xmlns:asvg="http://schemas.microsoft.com/office/drawing/2016/SVG/main" r:embed="rId3"/>
                </a:ext>
              </a:extLst>
            </a:blip>
            <a:stretch>
              <a:fillRect l="-63660" t="0" r="0" b="0"/>
            </a:stretch>
          </a:blipFill>
        </p:spPr>
      </p:sp>
      <p:sp>
        <p:nvSpPr>
          <p:cNvPr name="Freeform 4" id="4"/>
          <p:cNvSpPr/>
          <p:nvPr/>
        </p:nvSpPr>
        <p:spPr>
          <a:xfrm flipH="false" flipV="false" rot="0">
            <a:off x="-570621" y="-539553"/>
            <a:ext cx="5114153" cy="3468326"/>
          </a:xfrm>
          <a:custGeom>
            <a:avLst/>
            <a:gdLst/>
            <a:ahLst/>
            <a:cxnLst/>
            <a:rect r="r" b="b" t="t" l="l"/>
            <a:pathLst>
              <a:path h="3468326" w="5114153">
                <a:moveTo>
                  <a:pt x="0" y="0"/>
                </a:moveTo>
                <a:lnTo>
                  <a:pt x="5114153" y="0"/>
                </a:lnTo>
                <a:lnTo>
                  <a:pt x="5114153" y="3468326"/>
                </a:lnTo>
                <a:lnTo>
                  <a:pt x="0" y="34683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384416" y="1343242"/>
            <a:ext cx="10186501" cy="1096010"/>
          </a:xfrm>
          <a:prstGeom prst="rect">
            <a:avLst/>
          </a:prstGeom>
        </p:spPr>
        <p:txBody>
          <a:bodyPr anchor="t" rtlCol="false" tIns="0" lIns="0" bIns="0" rIns="0">
            <a:spAutoFit/>
          </a:bodyPr>
          <a:lstStyle/>
          <a:p>
            <a:pPr algn="ctr">
              <a:lnSpc>
                <a:spcPts val="7840"/>
              </a:lnSpc>
            </a:pPr>
            <a:r>
              <a:rPr lang="en-US" sz="5600" b="true">
                <a:solidFill>
                  <a:srgbClr val="000000"/>
                </a:solidFill>
                <a:latin typeface="Heading Now 71-78 Bold"/>
                <a:ea typeface="Heading Now 71-78 Bold"/>
                <a:cs typeface="Heading Now 71-78 Bold"/>
                <a:sym typeface="Heading Now 71-78 Bold"/>
              </a:rPr>
              <a:t>Propose</a:t>
            </a:r>
            <a:r>
              <a:rPr lang="en-US" sz="5600" b="true">
                <a:solidFill>
                  <a:srgbClr val="000000"/>
                </a:solidFill>
                <a:latin typeface="Heading Now 71-78 Bold"/>
                <a:ea typeface="Heading Now 71-78 Bold"/>
                <a:cs typeface="Heading Now 71-78 Bold"/>
                <a:sym typeface="Heading Now 71-78 Bold"/>
              </a:rPr>
              <a:t>d System</a:t>
            </a:r>
          </a:p>
        </p:txBody>
      </p:sp>
      <p:sp>
        <p:nvSpPr>
          <p:cNvPr name="TextBox 6" id="6"/>
          <p:cNvSpPr txBox="true"/>
          <p:nvPr/>
        </p:nvSpPr>
        <p:spPr>
          <a:xfrm rot="0">
            <a:off x="2639995" y="3392004"/>
            <a:ext cx="13593271" cy="5043170"/>
          </a:xfrm>
          <a:prstGeom prst="rect">
            <a:avLst/>
          </a:prstGeom>
        </p:spPr>
        <p:txBody>
          <a:bodyPr anchor="t" rtlCol="false" tIns="0" lIns="0" bIns="0" rIns="0">
            <a:spAutoFit/>
          </a:bodyPr>
          <a:lstStyle/>
          <a:p>
            <a:pPr algn="just">
              <a:lnSpc>
                <a:spcPts val="4480"/>
              </a:lnSpc>
            </a:pPr>
            <a:r>
              <a:rPr lang="en-US" sz="3200">
                <a:solidFill>
                  <a:srgbClr val="000000"/>
                </a:solidFill>
                <a:latin typeface="Bricolage Grotesque"/>
                <a:ea typeface="Bricolage Grotesque"/>
                <a:cs typeface="Bricolage Grotesque"/>
                <a:sym typeface="Bricolage Grotesque"/>
              </a:rPr>
              <a:t>Sakhi is a smart, </a:t>
            </a:r>
            <a:r>
              <a:rPr lang="en-US" sz="3200">
                <a:solidFill>
                  <a:srgbClr val="000000"/>
                </a:solidFill>
                <a:latin typeface="Bricolage Grotesque"/>
                <a:ea typeface="Bricolage Grotesque"/>
                <a:cs typeface="Bricolage Grotesque"/>
                <a:sym typeface="Bricolage Grotesque"/>
              </a:rPr>
              <a:t>AI-powered safety platform created to help women feel safe and supported, wherever they are. Unlike the usual helplines or basic SOS apps that depend entirely on the user, Sakhi brings together multiple modern technologies in one place. It can detect threats in real time, track locations smartly, and alert trusted contacts or authorities automatically — even if the person is unable to ask for help themselves. With its strong community network , Sakhi aims to make both personal and public spaces safer for women, giving them the confidence that they’re never alone.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DAGtVfhnAxU</dc:identifier>
  <dcterms:modified xsi:type="dcterms:W3CDTF">2011-08-01T06:04:30Z</dcterms:modified>
  <cp:revision>1</cp:revision>
  <dc:title>SEM 5 </dc:title>
</cp:coreProperties>
</file>

<file path=docProps/thumbnail.jpeg>
</file>